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59" r:id="rId5"/>
    <p:sldId id="274" r:id="rId6"/>
    <p:sldId id="260" r:id="rId7"/>
    <p:sldId id="261" r:id="rId8"/>
    <p:sldId id="263" r:id="rId9"/>
    <p:sldId id="262" r:id="rId10"/>
    <p:sldId id="272" r:id="rId11"/>
    <p:sldId id="271" r:id="rId12"/>
    <p:sldId id="278" r:id="rId13"/>
    <p:sldId id="275" r:id="rId14"/>
    <p:sldId id="277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0E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9677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3154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9900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0095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156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0572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4965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7173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7424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189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0466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390EE-696B-47F1-B8AE-238512A95FD0}" type="datetimeFigureOut">
              <a:rPr lang="en-ZA" smtClean="0"/>
              <a:t>2011/05/10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24336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4797152"/>
            <a:ext cx="7772400" cy="2132856"/>
          </a:xfrm>
        </p:spPr>
        <p:txBody>
          <a:bodyPr>
            <a:normAutofit fontScale="90000"/>
          </a:bodyPr>
          <a:lstStyle/>
          <a:p>
            <a:r>
              <a:rPr lang="en-ZA" sz="153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Wie’s</a:t>
            </a:r>
            <a:r>
              <a:rPr lang="en-ZA" sz="15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ZA" sz="153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hy</a:t>
            </a:r>
            <a:r>
              <a:rPr lang="en-ZA" sz="15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Z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36096" y="332656"/>
            <a:ext cx="4096544" cy="910952"/>
          </a:xfrm>
        </p:spPr>
        <p:txBody>
          <a:bodyPr>
            <a:normAutofit/>
          </a:bodyPr>
          <a:lstStyle/>
          <a:p>
            <a:r>
              <a:rPr lang="en-ZA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Adam Small</a:t>
            </a:r>
            <a:endParaRPr lang="en-ZA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09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038" y="26428"/>
            <a:ext cx="7170672" cy="1143000"/>
          </a:xfrm>
        </p:spPr>
        <p:txBody>
          <a:bodyPr anchor="t">
            <a:noAutofit/>
          </a:bodyPr>
          <a:lstStyle/>
          <a:p>
            <a:pPr algn="r"/>
            <a:r>
              <a:rPr lang="en-ZA" sz="4000" dirty="0" err="1" smtClean="0"/>
              <a:t>Strofe</a:t>
            </a:r>
            <a:r>
              <a:rPr lang="en-ZA" sz="4000" dirty="0" smtClean="0"/>
              <a:t> 2</a:t>
            </a:r>
            <a:endParaRPr lang="en-ZA" sz="40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96867"/>
            <a:ext cx="5048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204864"/>
            <a:ext cx="188595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780928"/>
            <a:ext cx="111442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362635"/>
            <a:ext cx="24765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971" y="3933056"/>
            <a:ext cx="315277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717" y="4509120"/>
            <a:ext cx="31337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399" y="5085184"/>
            <a:ext cx="31432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733256"/>
            <a:ext cx="63627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889971" y="1268760"/>
            <a:ext cx="745925" cy="42810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Rounded Rectangle 4"/>
          <p:cNvSpPr/>
          <p:nvPr/>
        </p:nvSpPr>
        <p:spPr>
          <a:xfrm>
            <a:off x="3473029" y="404664"/>
            <a:ext cx="1919288" cy="5040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b="1" dirty="0" err="1" smtClean="0"/>
              <a:t>Alleenplasing</a:t>
            </a:r>
            <a:endParaRPr lang="en-ZA" b="1" dirty="0"/>
          </a:p>
        </p:txBody>
      </p:sp>
      <p:cxnSp>
        <p:nvCxnSpPr>
          <p:cNvPr id="8" name="Straight Arrow Connector 7"/>
          <p:cNvCxnSpPr>
            <a:stCxn id="5" idx="1"/>
            <a:endCxn id="3" idx="0"/>
          </p:cNvCxnSpPr>
          <p:nvPr/>
        </p:nvCxnSpPr>
        <p:spPr>
          <a:xfrm flipH="1">
            <a:off x="3262934" y="656692"/>
            <a:ext cx="210095" cy="6120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Cloud 8"/>
          <p:cNvSpPr/>
          <p:nvPr/>
        </p:nvSpPr>
        <p:spPr>
          <a:xfrm>
            <a:off x="3262934" y="3047628"/>
            <a:ext cx="1021034" cy="453119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ounded Rectangle 6"/>
          <p:cNvSpPr/>
          <p:nvPr/>
        </p:nvSpPr>
        <p:spPr>
          <a:xfrm>
            <a:off x="3858791" y="4785345"/>
            <a:ext cx="857225" cy="29983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Rectangle 9"/>
          <p:cNvSpPr/>
          <p:nvPr/>
        </p:nvSpPr>
        <p:spPr>
          <a:xfrm>
            <a:off x="7092280" y="3638860"/>
            <a:ext cx="1898204" cy="10083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400" dirty="0" err="1" smtClean="0"/>
              <a:t>Onreg</a:t>
            </a:r>
            <a:r>
              <a:rPr lang="en-ZA" sz="2400" dirty="0" smtClean="0"/>
              <a:t> teen die </a:t>
            </a:r>
            <a:r>
              <a:rPr lang="en-ZA" sz="2400" dirty="0" err="1" smtClean="0"/>
              <a:t>mense</a:t>
            </a:r>
            <a:endParaRPr lang="en-ZA" sz="2400" dirty="0"/>
          </a:p>
        </p:txBody>
      </p:sp>
      <p:cxnSp>
        <p:nvCxnSpPr>
          <p:cNvPr id="12" name="Straight Arrow Connector 11"/>
          <p:cNvCxnSpPr>
            <a:stCxn id="10" idx="1"/>
            <a:endCxn id="7" idx="3"/>
          </p:cNvCxnSpPr>
          <p:nvPr/>
        </p:nvCxnSpPr>
        <p:spPr>
          <a:xfrm flipH="1">
            <a:off x="4716016" y="4143046"/>
            <a:ext cx="2376264" cy="7922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4" name="Content Placeholder 5"/>
          <p:cNvSpPr txBox="1">
            <a:spLocks/>
          </p:cNvSpPr>
          <p:nvPr/>
        </p:nvSpPr>
        <p:spPr>
          <a:xfrm>
            <a:off x="1968324" y="1196752"/>
            <a:ext cx="7356204" cy="4929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 indent="-900113">
              <a:lnSpc>
                <a:spcPct val="150000"/>
              </a:lnSpc>
              <a:buFont typeface="+mj-lt"/>
              <a:buAutoNum type="arabicPeriod" startAt="8"/>
            </a:pPr>
            <a:r>
              <a:rPr lang="en-ZA" b="1" dirty="0" err="1" smtClean="0"/>
              <a:t>Nai</a:t>
            </a:r>
            <a:r>
              <a:rPr lang="en-ZA" b="1" dirty="0" smtClean="0"/>
              <a:t>,</a:t>
            </a:r>
          </a:p>
          <a:p>
            <a:pPr marL="900113" indent="-900113">
              <a:lnSpc>
                <a:spcPct val="150000"/>
              </a:lnSpc>
              <a:buFont typeface="+mj-lt"/>
              <a:buAutoNum type="arabicPeriod" startAt="8"/>
            </a:pPr>
            <a:r>
              <a:rPr lang="en-ZA" b="1" dirty="0" err="1" smtClean="0"/>
              <a:t>Djulle’s</a:t>
            </a:r>
            <a:r>
              <a:rPr lang="en-ZA" b="1" dirty="0" smtClean="0"/>
              <a:t> mistaken,</a:t>
            </a:r>
          </a:p>
          <a:p>
            <a:pPr marL="900113" indent="-900113">
              <a:lnSpc>
                <a:spcPct val="150000"/>
              </a:lnSpc>
              <a:buFont typeface="+mj-lt"/>
              <a:buAutoNum type="arabicPeriod" startAt="8"/>
            </a:pPr>
            <a:r>
              <a:rPr lang="en-ZA" b="1" dirty="0" err="1" smtClean="0"/>
              <a:t>Nie</a:t>
            </a:r>
            <a:r>
              <a:rPr lang="en-ZA" b="1" dirty="0" smtClean="0"/>
              <a:t> </a:t>
            </a:r>
            <a:r>
              <a:rPr lang="en-ZA" b="1" dirty="0" err="1" smtClean="0"/>
              <a:t>hy</a:t>
            </a:r>
            <a:r>
              <a:rPr lang="en-ZA" b="1" dirty="0" smtClean="0"/>
              <a:t> </a:t>
            </a:r>
            <a:r>
              <a:rPr lang="en-ZA" b="1" dirty="0" err="1" smtClean="0"/>
              <a:t>nie</a:t>
            </a:r>
            <a:endParaRPr lang="en-ZA" b="1" dirty="0" smtClean="0"/>
          </a:p>
          <a:p>
            <a:pPr marL="900113" indent="-900113">
              <a:lnSpc>
                <a:spcPct val="150000"/>
              </a:lnSpc>
              <a:buFont typeface="+mj-lt"/>
              <a:buAutoNum type="arabicPeriod" startAt="8"/>
            </a:pPr>
            <a:r>
              <a:rPr lang="en-ZA" b="1" dirty="0" smtClean="0"/>
              <a:t>Ma </a:t>
            </a:r>
            <a:r>
              <a:rPr lang="en-ZA" b="1" dirty="0" err="1" smtClean="0"/>
              <a:t>dj</a:t>
            </a:r>
            <a:r>
              <a:rPr lang="en-ZA" b="1" dirty="0" err="1" smtClean="0">
                <a:cs typeface="Calibri"/>
              </a:rPr>
              <a:t>úlle</a:t>
            </a:r>
            <a:r>
              <a:rPr lang="en-ZA" b="1" dirty="0" smtClean="0">
                <a:cs typeface="Calibri"/>
              </a:rPr>
              <a:t> is die poets,</a:t>
            </a:r>
          </a:p>
          <a:p>
            <a:pPr marL="900113" indent="-900113">
              <a:lnSpc>
                <a:spcPct val="150000"/>
              </a:lnSpc>
              <a:buFont typeface="+mj-lt"/>
              <a:buAutoNum type="arabicPeriod" startAt="8"/>
            </a:pPr>
            <a:r>
              <a:rPr lang="en-ZA" b="1" dirty="0" err="1" smtClean="0">
                <a:cs typeface="Calibri"/>
              </a:rPr>
              <a:t>Djulle</a:t>
            </a:r>
            <a:r>
              <a:rPr lang="en-ZA" b="1" dirty="0" smtClean="0">
                <a:cs typeface="Calibri"/>
              </a:rPr>
              <a:t> </a:t>
            </a:r>
            <a:r>
              <a:rPr lang="en-ZA" b="1" dirty="0" err="1" smtClean="0">
                <a:cs typeface="Calibri"/>
              </a:rPr>
              <a:t>wat</a:t>
            </a:r>
            <a:r>
              <a:rPr lang="en-ZA" b="1" dirty="0" smtClean="0">
                <a:cs typeface="Calibri"/>
              </a:rPr>
              <a:t> </a:t>
            </a:r>
            <a:r>
              <a:rPr lang="en-ZA" b="1" dirty="0" err="1" smtClean="0">
                <a:cs typeface="Calibri"/>
              </a:rPr>
              <a:t>innie</a:t>
            </a:r>
            <a:r>
              <a:rPr lang="en-ZA" b="1" dirty="0" smtClean="0">
                <a:cs typeface="Calibri"/>
              </a:rPr>
              <a:t> </a:t>
            </a:r>
            <a:r>
              <a:rPr lang="en-ZA" b="1" dirty="0" err="1" smtClean="0">
                <a:cs typeface="Calibri"/>
              </a:rPr>
              <a:t>straat</a:t>
            </a:r>
            <a:r>
              <a:rPr lang="en-ZA" b="1" dirty="0" smtClean="0">
                <a:cs typeface="Calibri"/>
              </a:rPr>
              <a:t> in </a:t>
            </a:r>
            <a:r>
              <a:rPr lang="en-ZA" b="1" dirty="0" err="1" smtClean="0">
                <a:cs typeface="Calibri"/>
              </a:rPr>
              <a:t>loep</a:t>
            </a:r>
            <a:endParaRPr lang="en-ZA" b="1" dirty="0" smtClean="0">
              <a:cs typeface="Calibri"/>
            </a:endParaRPr>
          </a:p>
          <a:p>
            <a:pPr marL="900113" indent="-900113">
              <a:lnSpc>
                <a:spcPct val="150000"/>
              </a:lnSpc>
              <a:buFont typeface="+mj-lt"/>
              <a:buAutoNum type="arabicPeriod" startAt="8"/>
            </a:pPr>
            <a:r>
              <a:rPr lang="en-ZA" b="1" dirty="0" err="1" smtClean="0">
                <a:cs typeface="Calibri"/>
              </a:rPr>
              <a:t>Ennie</a:t>
            </a:r>
            <a:r>
              <a:rPr lang="en-ZA" b="1" dirty="0" smtClean="0">
                <a:cs typeface="Calibri"/>
              </a:rPr>
              <a:t> </a:t>
            </a:r>
            <a:r>
              <a:rPr lang="en-ZA" b="1" dirty="0" err="1" smtClean="0">
                <a:cs typeface="Calibri"/>
              </a:rPr>
              <a:t>gladde</a:t>
            </a:r>
            <a:r>
              <a:rPr lang="en-ZA" b="1" dirty="0" smtClean="0">
                <a:cs typeface="Calibri"/>
              </a:rPr>
              <a:t> </a:t>
            </a:r>
            <a:r>
              <a:rPr lang="en-ZA" b="1" dirty="0" err="1" smtClean="0">
                <a:cs typeface="Calibri"/>
              </a:rPr>
              <a:t>bek</a:t>
            </a:r>
            <a:r>
              <a:rPr lang="en-ZA" b="1" dirty="0" smtClean="0">
                <a:cs typeface="Calibri"/>
              </a:rPr>
              <a:t> </a:t>
            </a:r>
            <a:r>
              <a:rPr lang="en-ZA" b="1" dirty="0" err="1" smtClean="0">
                <a:cs typeface="Calibri"/>
              </a:rPr>
              <a:t>verkoep</a:t>
            </a:r>
            <a:endParaRPr lang="en-ZA" b="1" dirty="0" smtClean="0">
              <a:cs typeface="Calibri"/>
            </a:endParaRPr>
          </a:p>
          <a:p>
            <a:pPr marL="900113" indent="-900113">
              <a:lnSpc>
                <a:spcPct val="150000"/>
              </a:lnSpc>
              <a:buFont typeface="+mj-lt"/>
              <a:buAutoNum type="arabicPeriod" startAt="8"/>
            </a:pPr>
            <a:r>
              <a:rPr lang="en-ZA" b="1" dirty="0" smtClean="0">
                <a:cs typeface="Calibri"/>
              </a:rPr>
              <a:t>Ma die dinge </a:t>
            </a:r>
            <a:r>
              <a:rPr lang="en-ZA" b="1" dirty="0" err="1" smtClean="0">
                <a:cs typeface="Calibri"/>
              </a:rPr>
              <a:t>sien</a:t>
            </a:r>
            <a:endParaRPr lang="en-ZA" b="1" dirty="0" smtClean="0">
              <a:cs typeface="Calibri"/>
            </a:endParaRPr>
          </a:p>
          <a:p>
            <a:pPr marL="900113" indent="-900113">
              <a:lnSpc>
                <a:spcPct val="150000"/>
              </a:lnSpc>
              <a:buFont typeface="+mj-lt"/>
              <a:buAutoNum type="arabicPeriod" startAt="8"/>
            </a:pPr>
            <a:r>
              <a:rPr lang="en-ZA" b="1" dirty="0" smtClean="0">
                <a:cs typeface="Calibri"/>
              </a:rPr>
              <a:t>En </a:t>
            </a:r>
            <a:r>
              <a:rPr lang="en-ZA" b="1" dirty="0" err="1" smtClean="0">
                <a:cs typeface="Calibri"/>
              </a:rPr>
              <a:t>soema</a:t>
            </a:r>
            <a:r>
              <a:rPr lang="en-ZA" b="1" dirty="0" smtClean="0">
                <a:cs typeface="Calibri"/>
              </a:rPr>
              <a:t> net </a:t>
            </a:r>
            <a:r>
              <a:rPr lang="en-ZA" b="1" dirty="0" err="1" smtClean="0">
                <a:cs typeface="Calibri"/>
              </a:rPr>
              <a:t>daa</a:t>
            </a:r>
            <a:r>
              <a:rPr lang="en-ZA" b="1" dirty="0" smtClean="0">
                <a:cs typeface="Calibri"/>
              </a:rPr>
              <a:t> God </a:t>
            </a:r>
            <a:r>
              <a:rPr lang="en-ZA" b="1" dirty="0" err="1" smtClean="0">
                <a:cs typeface="Calibri"/>
              </a:rPr>
              <a:t>tien</a:t>
            </a:r>
            <a:r>
              <a:rPr lang="en-ZA" b="1" dirty="0" smtClean="0">
                <a:cs typeface="Calibri"/>
              </a:rPr>
              <a:t> </a:t>
            </a:r>
            <a:r>
              <a:rPr lang="en-ZA" b="1" dirty="0" err="1" smtClean="0">
                <a:cs typeface="Calibri"/>
              </a:rPr>
              <a:t>hulle</a:t>
            </a:r>
            <a:r>
              <a:rPr lang="en-ZA" b="1" dirty="0" smtClean="0">
                <a:cs typeface="Calibri"/>
              </a:rPr>
              <a:t> </a:t>
            </a:r>
            <a:r>
              <a:rPr lang="en-ZA" b="1" dirty="0" err="1" smtClean="0">
                <a:cs typeface="Calibri"/>
              </a:rPr>
              <a:t>roep</a:t>
            </a:r>
            <a:r>
              <a:rPr lang="en-ZA" b="1" dirty="0" smtClean="0">
                <a:cs typeface="Calibri"/>
              </a:rPr>
              <a:t>!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607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9" grpId="0" animBg="1"/>
      <p:bldP spid="7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332656"/>
            <a:ext cx="6718476" cy="1143000"/>
          </a:xfr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ZA" dirty="0" smtClean="0"/>
              <a:t>“</a:t>
            </a:r>
            <a:r>
              <a:rPr lang="en-ZA" dirty="0" err="1" smtClean="0"/>
              <a:t>dj</a:t>
            </a:r>
            <a:r>
              <a:rPr lang="en-ZA" dirty="0" err="1" smtClean="0">
                <a:latin typeface="Calibri"/>
                <a:cs typeface="Calibri"/>
              </a:rPr>
              <a:t>úlle</a:t>
            </a:r>
            <a:r>
              <a:rPr lang="en-ZA" dirty="0" smtClean="0">
                <a:latin typeface="Calibri"/>
                <a:cs typeface="Calibri"/>
              </a:rPr>
              <a:t>” word </a:t>
            </a:r>
            <a:r>
              <a:rPr lang="en-ZA" dirty="0" err="1" smtClean="0">
                <a:latin typeface="Calibri"/>
                <a:cs typeface="Calibri"/>
              </a:rPr>
              <a:t>beklemtoon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529051"/>
            <a:ext cx="7488832" cy="5357192"/>
          </a:xfrm>
        </p:spPr>
        <p:txBody>
          <a:bodyPr>
            <a:normAutofit fontScale="92500" lnSpcReduction="20000"/>
          </a:bodyPr>
          <a:lstStyle/>
          <a:p>
            <a:r>
              <a:rPr lang="en-ZA" dirty="0" smtClean="0">
                <a:solidFill>
                  <a:srgbClr val="FFFF00"/>
                </a:solidFill>
              </a:rPr>
              <a:t>How is </a:t>
            </a:r>
            <a:r>
              <a:rPr lang="en-ZA" dirty="0" err="1" smtClean="0">
                <a:solidFill>
                  <a:srgbClr val="FFFF00"/>
                </a:solidFill>
              </a:rPr>
              <a:t>djulle</a:t>
            </a:r>
            <a:r>
              <a:rPr lang="en-ZA" dirty="0" smtClean="0">
                <a:solidFill>
                  <a:srgbClr val="FFFF00"/>
                </a:solidFill>
              </a:rPr>
              <a:t> being stressed? </a:t>
            </a:r>
          </a:p>
          <a:p>
            <a:r>
              <a:rPr lang="en-ZA" dirty="0" smtClean="0"/>
              <a:t>Die </a:t>
            </a:r>
            <a:r>
              <a:rPr lang="en-ZA" dirty="0" err="1" smtClean="0"/>
              <a:t>akuutaksent</a:t>
            </a:r>
            <a:r>
              <a:rPr lang="en-ZA" dirty="0" smtClean="0"/>
              <a:t> op die “u”</a:t>
            </a:r>
            <a:br>
              <a:rPr lang="en-ZA" dirty="0" smtClean="0"/>
            </a:br>
            <a:r>
              <a:rPr lang="en-ZA" dirty="0" smtClean="0"/>
              <a:t/>
            </a:r>
            <a:br>
              <a:rPr lang="en-ZA" dirty="0" smtClean="0"/>
            </a:br>
            <a:endParaRPr lang="en-ZA" dirty="0" smtClean="0"/>
          </a:p>
          <a:p>
            <a:r>
              <a:rPr lang="en-ZA" dirty="0" smtClean="0">
                <a:solidFill>
                  <a:srgbClr val="FFFF00"/>
                </a:solidFill>
              </a:rPr>
              <a:t>Reasons why the “</a:t>
            </a:r>
            <a:r>
              <a:rPr lang="en-ZA" dirty="0" err="1" smtClean="0">
                <a:solidFill>
                  <a:srgbClr val="FFFF00"/>
                </a:solidFill>
              </a:rPr>
              <a:t>djulle</a:t>
            </a:r>
            <a:r>
              <a:rPr lang="en-ZA" dirty="0" smtClean="0">
                <a:solidFill>
                  <a:srgbClr val="FFFF00"/>
                </a:solidFill>
              </a:rPr>
              <a:t>” is the people on the streets?</a:t>
            </a:r>
          </a:p>
          <a:p>
            <a:endParaRPr lang="en-ZA" dirty="0" smtClean="0">
              <a:solidFill>
                <a:srgbClr val="FFFF00"/>
              </a:solidFill>
            </a:endParaRPr>
          </a:p>
          <a:p>
            <a:r>
              <a:rPr lang="en-ZA" dirty="0" smtClean="0">
                <a:sym typeface="Wingdings" pitchFamily="2" charset="2"/>
              </a:rPr>
              <a:t> </a:t>
            </a:r>
            <a:r>
              <a:rPr lang="en-ZA" dirty="0" err="1" smtClean="0">
                <a:sym typeface="Wingdings" pitchFamily="2" charset="2"/>
              </a:rPr>
              <a:t>Hulle</a:t>
            </a:r>
            <a:r>
              <a:rPr lang="en-ZA" dirty="0" smtClean="0">
                <a:sym typeface="Wingdings" pitchFamily="2" charset="2"/>
              </a:rPr>
              <a:t> is op </a:t>
            </a:r>
            <a:r>
              <a:rPr lang="en-ZA" dirty="0" err="1" smtClean="0">
                <a:sym typeface="Wingdings" pitchFamily="2" charset="2"/>
              </a:rPr>
              <a:t>grondvlak</a:t>
            </a:r>
            <a:r>
              <a:rPr lang="en-ZA" dirty="0" smtClean="0">
                <a:sym typeface="Wingdings" pitchFamily="2" charset="2"/>
              </a:rPr>
              <a:t> en </a:t>
            </a:r>
            <a:r>
              <a:rPr lang="en-ZA" dirty="0" err="1" smtClean="0">
                <a:sym typeface="Wingdings" pitchFamily="2" charset="2"/>
              </a:rPr>
              <a:t>sien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wat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gebeur</a:t>
            </a:r>
            <a:r>
              <a:rPr lang="en-ZA" dirty="0" smtClean="0">
                <a:sym typeface="Wingdings" pitchFamily="2" charset="2"/>
              </a:rPr>
              <a:t>.</a:t>
            </a:r>
          </a:p>
          <a:p>
            <a:r>
              <a:rPr lang="en-ZA" dirty="0" smtClean="0">
                <a:sym typeface="Wingdings" pitchFamily="2" charset="2"/>
              </a:rPr>
              <a:t>  </a:t>
            </a:r>
            <a:r>
              <a:rPr lang="en-ZA" dirty="0" err="1" smtClean="0">
                <a:sym typeface="Wingdings" pitchFamily="2" charset="2"/>
              </a:rPr>
              <a:t>Hulle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sê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dadelik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wat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hulle</a:t>
            </a:r>
            <a:r>
              <a:rPr lang="en-ZA" dirty="0" smtClean="0">
                <a:sym typeface="Wingdings" pitchFamily="2" charset="2"/>
              </a:rPr>
              <a:t> dink.</a:t>
            </a:r>
          </a:p>
          <a:p>
            <a:r>
              <a:rPr lang="en-ZA" dirty="0" smtClean="0">
                <a:sym typeface="Wingdings" pitchFamily="2" charset="2"/>
              </a:rPr>
              <a:t>  </a:t>
            </a:r>
            <a:r>
              <a:rPr lang="en-ZA" dirty="0" err="1" smtClean="0">
                <a:sym typeface="Wingdings" pitchFamily="2" charset="2"/>
              </a:rPr>
              <a:t>Hulle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sien</a:t>
            </a:r>
            <a:r>
              <a:rPr lang="en-ZA" dirty="0" smtClean="0">
                <a:sym typeface="Wingdings" pitchFamily="2" charset="2"/>
              </a:rPr>
              <a:t> die </a:t>
            </a:r>
            <a:r>
              <a:rPr lang="en-ZA" dirty="0" err="1" smtClean="0">
                <a:sym typeface="Wingdings" pitchFamily="2" charset="2"/>
              </a:rPr>
              <a:t>onregte</a:t>
            </a:r>
            <a:r>
              <a:rPr lang="en-ZA" dirty="0" smtClean="0">
                <a:sym typeface="Wingdings" pitchFamily="2" charset="2"/>
              </a:rPr>
              <a:t> en </a:t>
            </a:r>
            <a:r>
              <a:rPr lang="en-ZA" dirty="0" err="1" smtClean="0">
                <a:sym typeface="Wingdings" pitchFamily="2" charset="2"/>
              </a:rPr>
              <a:t>probleme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raak</a:t>
            </a:r>
            <a:r>
              <a:rPr lang="en-ZA" dirty="0" smtClean="0">
                <a:sym typeface="Wingdings" pitchFamily="2" charset="2"/>
              </a:rPr>
              <a:t>.</a:t>
            </a:r>
          </a:p>
          <a:p>
            <a:r>
              <a:rPr lang="en-ZA" dirty="0" smtClean="0">
                <a:sym typeface="Wingdings" pitchFamily="2" charset="2"/>
              </a:rPr>
              <a:t>  </a:t>
            </a:r>
            <a:r>
              <a:rPr lang="en-ZA" dirty="0" err="1" smtClean="0">
                <a:sym typeface="Wingdings" pitchFamily="2" charset="2"/>
              </a:rPr>
              <a:t>Hulle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protesteer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dadelik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oor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verkeerde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goed</a:t>
            </a:r>
            <a:r>
              <a:rPr lang="en-ZA" dirty="0" smtClean="0">
                <a:sym typeface="Wingdings" pitchFamily="2" charset="2"/>
              </a:rPr>
              <a:t>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5958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07504" y="332657"/>
            <a:ext cx="9036496" cy="864095"/>
          </a:xfrm>
        </p:spPr>
        <p:txBody>
          <a:bodyPr anchor="ctr">
            <a:noAutofit/>
          </a:bodyPr>
          <a:lstStyle/>
          <a:p>
            <a:r>
              <a:rPr lang="en-ZA" sz="3800" dirty="0" err="1" smtClean="0"/>
              <a:t>Watter</a:t>
            </a:r>
            <a:r>
              <a:rPr lang="en-ZA" sz="3800" dirty="0" smtClean="0"/>
              <a:t> </a:t>
            </a:r>
            <a:r>
              <a:rPr lang="en-ZA" sz="3800" dirty="0" err="1" smtClean="0"/>
              <a:t>prentjies</a:t>
            </a:r>
            <a:r>
              <a:rPr lang="en-ZA" sz="3800" dirty="0" smtClean="0"/>
              <a:t> pas by </a:t>
            </a:r>
            <a:r>
              <a:rPr lang="en-ZA" sz="3800" dirty="0" err="1" smtClean="0"/>
              <a:t>watter</a:t>
            </a:r>
            <a:r>
              <a:rPr lang="en-ZA" sz="3800" dirty="0" smtClean="0"/>
              <a:t> </a:t>
            </a:r>
            <a:r>
              <a:rPr lang="en-ZA" sz="3800" dirty="0" err="1" smtClean="0"/>
              <a:t>tipe</a:t>
            </a:r>
            <a:r>
              <a:rPr lang="en-ZA" sz="3800" dirty="0" smtClean="0"/>
              <a:t> </a:t>
            </a:r>
            <a:r>
              <a:rPr lang="en-ZA" sz="3800" dirty="0" err="1" smtClean="0"/>
              <a:t>digter</a:t>
            </a:r>
            <a:r>
              <a:rPr lang="en-ZA" sz="3800" dirty="0"/>
              <a:t>?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509120"/>
            <a:ext cx="2947971" cy="1961740"/>
          </a:xfrm>
          <a:prstGeom prst="rect">
            <a:avLst/>
          </a:prstGeom>
          <a:ln w="57150">
            <a:solidFill>
              <a:srgbClr val="FF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531" y="4509120"/>
            <a:ext cx="2490315" cy="1961740"/>
          </a:xfrm>
          <a:prstGeom prst="rect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1867073" cy="19915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771" y="1252415"/>
            <a:ext cx="2201435" cy="14565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858920"/>
            <a:ext cx="1843459" cy="14762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59" y="1268760"/>
            <a:ext cx="2016249" cy="14615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713" y="2941835"/>
            <a:ext cx="1866900" cy="12668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907" y="2908920"/>
            <a:ext cx="2857500" cy="1600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9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133" y="476672"/>
            <a:ext cx="4478039" cy="2979931"/>
          </a:xfrm>
          <a:prstGeom prst="rect">
            <a:avLst/>
          </a:prstGeom>
          <a:ln w="57150">
            <a:solidFill>
              <a:srgbClr val="FF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92611" y="3933056"/>
            <a:ext cx="80130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rgbClr val="FFFF00"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People on the street are involved with what is going on around them.</a:t>
            </a:r>
          </a:p>
          <a:p>
            <a:pPr algn="ctr"/>
            <a:endParaRPr lang="en-ZA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rgbClr val="FFFF00"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Z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rgbClr val="FFFF00"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They respond verbally.</a:t>
            </a:r>
          </a:p>
        </p:txBody>
      </p:sp>
    </p:spTree>
    <p:extLst>
      <p:ext uri="{BB962C8B-B14F-4D97-AF65-F5344CB8AC3E}">
        <p14:creationId xmlns:p14="http://schemas.microsoft.com/office/powerpoint/2010/main" val="20685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789" y="260648"/>
            <a:ext cx="3528392" cy="3052826"/>
          </a:xfrm>
          <a:prstGeom prst="rect">
            <a:avLst/>
          </a:prstGeom>
          <a:ln w="57150">
            <a:solidFill>
              <a:srgbClr val="FF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2553" y="3473355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poet sits in a glass cage called his study.</a:t>
            </a:r>
          </a:p>
          <a:p>
            <a:pPr algn="ctr"/>
            <a:endParaRPr lang="en-ZA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Z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He does not live and experience life.</a:t>
            </a:r>
          </a:p>
          <a:p>
            <a:pPr algn="ctr"/>
            <a:r>
              <a:rPr lang="en-Z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He needs to think about something before he can write it down.</a:t>
            </a:r>
          </a:p>
          <a:p>
            <a:pPr algn="ctr"/>
            <a:endParaRPr lang="en-ZA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Z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He can’t respond immediately like the man on the street.</a:t>
            </a:r>
            <a:endParaRPr lang="en-ZA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478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800"/>
            <a:ext cx="6520043" cy="3944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519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8692" y="274638"/>
            <a:ext cx="6903788" cy="1143000"/>
          </a:xfrm>
        </p:spPr>
        <p:txBody>
          <a:bodyPr>
            <a:noAutofit/>
          </a:bodyPr>
          <a:lstStyle/>
          <a:p>
            <a:r>
              <a:rPr lang="en-ZA" sz="7200" dirty="0" smtClean="0"/>
              <a:t>Context of poem</a:t>
            </a:r>
            <a:endParaRPr lang="en-ZA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556792"/>
            <a:ext cx="6552728" cy="4781128"/>
          </a:xfrm>
        </p:spPr>
        <p:txBody>
          <a:bodyPr>
            <a:normAutofit/>
          </a:bodyPr>
          <a:lstStyle/>
          <a:p>
            <a:r>
              <a:rPr lang="en-ZA" dirty="0" smtClean="0"/>
              <a:t>Die </a:t>
            </a:r>
            <a:r>
              <a:rPr lang="en-ZA" dirty="0" err="1" smtClean="0"/>
              <a:t>digter</a:t>
            </a:r>
            <a:r>
              <a:rPr lang="en-ZA" dirty="0" smtClean="0"/>
              <a:t> </a:t>
            </a:r>
            <a:r>
              <a:rPr lang="en-ZA" dirty="0" err="1" smtClean="0"/>
              <a:t>wil</a:t>
            </a:r>
            <a:r>
              <a:rPr lang="en-ZA" dirty="0" smtClean="0"/>
              <a:t> </a:t>
            </a:r>
            <a:r>
              <a:rPr lang="en-ZA" dirty="0" err="1" smtClean="0"/>
              <a:t>eintlik</a:t>
            </a:r>
            <a:r>
              <a:rPr lang="en-ZA" dirty="0" smtClean="0"/>
              <a:t> </a:t>
            </a:r>
            <a:r>
              <a:rPr lang="en-ZA" dirty="0" err="1" smtClean="0"/>
              <a:t>kommentaar</a:t>
            </a:r>
            <a:r>
              <a:rPr lang="en-ZA" dirty="0" smtClean="0"/>
              <a:t> </a:t>
            </a:r>
            <a:r>
              <a:rPr lang="en-ZA" dirty="0" err="1" smtClean="0"/>
              <a:t>lewer</a:t>
            </a:r>
            <a:r>
              <a:rPr lang="en-ZA" dirty="0" smtClean="0"/>
              <a:t> </a:t>
            </a:r>
            <a:r>
              <a:rPr lang="en-ZA" dirty="0" err="1" smtClean="0"/>
              <a:t>oor</a:t>
            </a:r>
            <a:r>
              <a:rPr lang="en-ZA" dirty="0" smtClean="0"/>
              <a:t> die </a:t>
            </a:r>
            <a:r>
              <a:rPr lang="en-ZA" dirty="0" err="1" smtClean="0"/>
              <a:t>gewone</a:t>
            </a:r>
            <a:r>
              <a:rPr lang="en-ZA" dirty="0" smtClean="0"/>
              <a:t> </a:t>
            </a:r>
            <a:r>
              <a:rPr lang="en-ZA" dirty="0" err="1" smtClean="0"/>
              <a:t>mens</a:t>
            </a:r>
            <a:r>
              <a:rPr lang="en-ZA" dirty="0" smtClean="0"/>
              <a:t> se </a:t>
            </a:r>
            <a:r>
              <a:rPr lang="en-ZA" dirty="0" err="1" smtClean="0"/>
              <a:t>vermoëns</a:t>
            </a:r>
            <a:r>
              <a:rPr lang="en-ZA" dirty="0" smtClean="0"/>
              <a:t> </a:t>
            </a:r>
            <a:r>
              <a:rPr lang="en-ZA" dirty="0" err="1" smtClean="0"/>
              <a:t>wat</a:t>
            </a:r>
            <a:r>
              <a:rPr lang="en-ZA" dirty="0" smtClean="0"/>
              <a:t> </a:t>
            </a:r>
            <a:r>
              <a:rPr lang="en-ZA" dirty="0" err="1" smtClean="0"/>
              <a:t>soms</a:t>
            </a:r>
            <a:r>
              <a:rPr lang="en-ZA" dirty="0" smtClean="0"/>
              <a:t> </a:t>
            </a:r>
            <a:r>
              <a:rPr lang="en-ZA" dirty="0" err="1" smtClean="0"/>
              <a:t>effektiewer</a:t>
            </a:r>
            <a:r>
              <a:rPr lang="en-ZA" dirty="0" smtClean="0"/>
              <a:t> is as die van die “</a:t>
            </a:r>
            <a:r>
              <a:rPr lang="en-ZA" dirty="0" err="1" smtClean="0"/>
              <a:t>gesiene</a:t>
            </a:r>
            <a:r>
              <a:rPr lang="en-ZA" dirty="0" smtClean="0"/>
              <a:t>” </a:t>
            </a:r>
            <a:r>
              <a:rPr lang="en-ZA" dirty="0" err="1" smtClean="0"/>
              <a:t>persoon</a:t>
            </a:r>
            <a:r>
              <a:rPr lang="en-ZA" dirty="0" smtClean="0"/>
              <a:t>.</a:t>
            </a:r>
          </a:p>
          <a:p>
            <a:r>
              <a:rPr lang="en-ZA" dirty="0" smtClean="0">
                <a:solidFill>
                  <a:srgbClr val="FFFF00"/>
                </a:solidFill>
              </a:rPr>
              <a:t>The normal average person  on the street is much more of a poet than the person sitting in his study writing poems.</a:t>
            </a:r>
          </a:p>
          <a:p>
            <a:endParaRPr lang="en-ZA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211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7170672" cy="1143000"/>
          </a:xfrm>
        </p:spPr>
        <p:txBody>
          <a:bodyPr>
            <a:noAutofit/>
          </a:bodyPr>
          <a:lstStyle/>
          <a:p>
            <a:r>
              <a:rPr lang="en-ZA" sz="7200" dirty="0" smtClean="0"/>
              <a:t>Titel: </a:t>
            </a:r>
            <a:r>
              <a:rPr lang="en-ZA" sz="7200" dirty="0" err="1" smtClean="0"/>
              <a:t>Wie’s</a:t>
            </a:r>
            <a:r>
              <a:rPr lang="en-ZA" sz="7200" dirty="0" smtClean="0"/>
              <a:t> </a:t>
            </a:r>
            <a:r>
              <a:rPr lang="en-ZA" sz="7200" dirty="0" err="1" smtClean="0"/>
              <a:t>hy</a:t>
            </a:r>
            <a:r>
              <a:rPr lang="en-ZA" sz="7200" dirty="0" smtClean="0"/>
              <a:t>?</a:t>
            </a:r>
            <a:endParaRPr lang="en-ZA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1600200"/>
            <a:ext cx="6552728" cy="4925144"/>
          </a:xfrm>
        </p:spPr>
        <p:txBody>
          <a:bodyPr>
            <a:normAutofit fontScale="85000" lnSpcReduction="10000"/>
          </a:bodyPr>
          <a:lstStyle/>
          <a:p>
            <a:r>
              <a:rPr lang="en-ZA" dirty="0" smtClean="0"/>
              <a:t>Die </a:t>
            </a:r>
            <a:r>
              <a:rPr lang="en-ZA" dirty="0" err="1" smtClean="0"/>
              <a:t>vraag</a:t>
            </a:r>
            <a:r>
              <a:rPr lang="en-ZA" dirty="0" smtClean="0"/>
              <a:t> word </a:t>
            </a:r>
            <a:r>
              <a:rPr lang="en-ZA" dirty="0" err="1" smtClean="0"/>
              <a:t>gevra</a:t>
            </a:r>
            <a:r>
              <a:rPr lang="en-ZA" dirty="0" smtClean="0"/>
              <a:t>: “</a:t>
            </a:r>
            <a:r>
              <a:rPr lang="en-ZA" dirty="0" err="1" smtClean="0"/>
              <a:t>Wie</a:t>
            </a:r>
            <a:r>
              <a:rPr lang="en-ZA" dirty="0" smtClean="0"/>
              <a:t> is die </a:t>
            </a:r>
            <a:r>
              <a:rPr lang="en-ZA" dirty="0" err="1" smtClean="0"/>
              <a:t>digter</a:t>
            </a:r>
            <a:r>
              <a:rPr lang="en-ZA" dirty="0" smtClean="0"/>
              <a:t>?”</a:t>
            </a:r>
          </a:p>
          <a:p>
            <a:r>
              <a:rPr lang="en-ZA" dirty="0" smtClean="0">
                <a:solidFill>
                  <a:srgbClr val="FFFF00"/>
                </a:solidFill>
              </a:rPr>
              <a:t>Who is the real poet?</a:t>
            </a:r>
          </a:p>
          <a:p>
            <a:r>
              <a:rPr lang="en-ZA" dirty="0" smtClean="0"/>
              <a:t>Die </a:t>
            </a:r>
            <a:r>
              <a:rPr lang="en-ZA" dirty="0" err="1" smtClean="0"/>
              <a:t>verteller</a:t>
            </a:r>
            <a:r>
              <a:rPr lang="en-ZA" dirty="0" smtClean="0"/>
              <a:t> </a:t>
            </a:r>
            <a:r>
              <a:rPr lang="en-ZA" dirty="0" err="1" smtClean="0"/>
              <a:t>sê</a:t>
            </a:r>
            <a:r>
              <a:rPr lang="en-ZA" dirty="0" smtClean="0"/>
              <a:t> </a:t>
            </a:r>
            <a:r>
              <a:rPr lang="en-ZA" dirty="0" err="1" smtClean="0"/>
              <a:t>mense</a:t>
            </a:r>
            <a:r>
              <a:rPr lang="en-ZA" dirty="0" smtClean="0"/>
              <a:t> het </a:t>
            </a:r>
            <a:r>
              <a:rPr lang="en-ZA" dirty="0" err="1" smtClean="0"/>
              <a:t>baie</a:t>
            </a:r>
            <a:r>
              <a:rPr lang="en-ZA" dirty="0" smtClean="0"/>
              <a:t> </a:t>
            </a:r>
            <a:r>
              <a:rPr lang="en-ZA" dirty="0" err="1" smtClean="0"/>
              <a:t>te</a:t>
            </a:r>
            <a:r>
              <a:rPr lang="en-ZA" dirty="0" smtClean="0"/>
              <a:t> </a:t>
            </a:r>
            <a:r>
              <a:rPr lang="en-ZA" dirty="0" err="1" smtClean="0"/>
              <a:t>sê</a:t>
            </a:r>
            <a:r>
              <a:rPr lang="en-ZA" dirty="0" smtClean="0"/>
              <a:t> </a:t>
            </a:r>
            <a:r>
              <a:rPr lang="en-ZA" dirty="0" err="1" smtClean="0"/>
              <a:t>oor</a:t>
            </a:r>
            <a:r>
              <a:rPr lang="en-ZA" dirty="0" smtClean="0"/>
              <a:t> die </a:t>
            </a:r>
            <a:r>
              <a:rPr lang="en-ZA" dirty="0" err="1" smtClean="0"/>
              <a:t>digter</a:t>
            </a:r>
            <a:r>
              <a:rPr lang="en-ZA" dirty="0" smtClean="0"/>
              <a:t>, maar </a:t>
            </a:r>
            <a:r>
              <a:rPr lang="en-ZA" dirty="0" err="1" smtClean="0"/>
              <a:t>hy</a:t>
            </a:r>
            <a:r>
              <a:rPr lang="en-ZA" dirty="0" smtClean="0"/>
              <a:t> </a:t>
            </a:r>
            <a:r>
              <a:rPr lang="en-ZA" dirty="0" err="1" smtClean="0"/>
              <a:t>wil</a:t>
            </a:r>
            <a:r>
              <a:rPr lang="en-ZA" dirty="0" smtClean="0"/>
              <a:t> </a:t>
            </a:r>
            <a:r>
              <a:rPr lang="en-ZA" dirty="0" err="1" smtClean="0"/>
              <a:t>weet</a:t>
            </a:r>
            <a:r>
              <a:rPr lang="en-ZA" dirty="0" smtClean="0"/>
              <a:t> </a:t>
            </a:r>
            <a:r>
              <a:rPr lang="en-ZA" dirty="0" err="1" smtClean="0"/>
              <a:t>wie</a:t>
            </a:r>
            <a:r>
              <a:rPr lang="en-ZA" dirty="0" smtClean="0"/>
              <a:t> die </a:t>
            </a:r>
            <a:r>
              <a:rPr lang="en-ZA" dirty="0" err="1" smtClean="0"/>
              <a:t>digter</a:t>
            </a:r>
            <a:r>
              <a:rPr lang="en-ZA" dirty="0" smtClean="0"/>
              <a:t> </a:t>
            </a:r>
            <a:r>
              <a:rPr lang="en-ZA" dirty="0" err="1" smtClean="0"/>
              <a:t>regtig</a:t>
            </a:r>
            <a:r>
              <a:rPr lang="en-ZA" dirty="0" smtClean="0"/>
              <a:t> is.</a:t>
            </a:r>
          </a:p>
          <a:p>
            <a:r>
              <a:rPr lang="en-ZA" dirty="0" smtClean="0">
                <a:solidFill>
                  <a:srgbClr val="FFFF00"/>
                </a:solidFill>
              </a:rPr>
              <a:t>The poet wants to know who the real poet is.  The average person on the street using very colourful language can also be a poet, often a more effective poet. We see how things really are.</a:t>
            </a:r>
          </a:p>
          <a:p>
            <a:r>
              <a:rPr lang="en-ZA" dirty="0" smtClean="0"/>
              <a:t>IS </a:t>
            </a:r>
            <a:r>
              <a:rPr lang="en-ZA" dirty="0" err="1" smtClean="0"/>
              <a:t>dit</a:t>
            </a:r>
            <a:r>
              <a:rPr lang="en-ZA" dirty="0" smtClean="0"/>
              <a:t> die </a:t>
            </a:r>
            <a:r>
              <a:rPr lang="en-ZA" dirty="0" err="1" smtClean="0"/>
              <a:t>persoon</a:t>
            </a:r>
            <a:r>
              <a:rPr lang="en-ZA" dirty="0" smtClean="0"/>
              <a:t> met die pen in </a:t>
            </a:r>
            <a:r>
              <a:rPr lang="en-ZA" dirty="0" err="1" smtClean="0"/>
              <a:t>sy</a:t>
            </a:r>
            <a:r>
              <a:rPr lang="en-ZA" dirty="0" smtClean="0"/>
              <a:t> </a:t>
            </a:r>
            <a:r>
              <a:rPr lang="en-ZA" dirty="0" err="1" smtClean="0"/>
              <a:t>studeerkamer</a:t>
            </a:r>
            <a:r>
              <a:rPr lang="en-ZA" dirty="0" smtClean="0"/>
              <a:t> of die man op </a:t>
            </a:r>
            <a:r>
              <a:rPr lang="en-ZA" dirty="0" err="1" smtClean="0"/>
              <a:t>straat</a:t>
            </a:r>
            <a:r>
              <a:rPr lang="en-ZA" dirty="0" smtClean="0"/>
              <a:t>?</a:t>
            </a:r>
          </a:p>
          <a:p>
            <a:endParaRPr lang="en-ZA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773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7170672" cy="11430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ZA" sz="4000" dirty="0" err="1"/>
              <a:t>Wat</a:t>
            </a:r>
            <a:r>
              <a:rPr lang="en-ZA" sz="4000" dirty="0"/>
              <a:t> </a:t>
            </a:r>
            <a:r>
              <a:rPr lang="en-ZA" sz="4000" dirty="0" err="1"/>
              <a:t>sien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wanneer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na</a:t>
            </a:r>
            <a:r>
              <a:rPr lang="en-ZA" sz="4000" dirty="0"/>
              <a:t> die </a:t>
            </a:r>
            <a:r>
              <a:rPr lang="en-ZA" sz="4000" dirty="0" err="1"/>
              <a:t>gedig</a:t>
            </a:r>
            <a:r>
              <a:rPr lang="en-ZA" sz="4000" dirty="0"/>
              <a:t> </a:t>
            </a:r>
            <a:r>
              <a:rPr lang="en-ZA" sz="4000" dirty="0" err="1"/>
              <a:t>kyk</a:t>
            </a:r>
            <a:r>
              <a:rPr lang="en-ZA" sz="4000" dirty="0" smtClean="0"/>
              <a:t>?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8324" y="1600200"/>
            <a:ext cx="6996164" cy="5257800"/>
          </a:xfrm>
        </p:spPr>
        <p:txBody>
          <a:bodyPr>
            <a:noAutofit/>
          </a:bodyPr>
          <a:lstStyle/>
          <a:p>
            <a:r>
              <a:rPr lang="en-ZA" dirty="0" smtClean="0"/>
              <a:t>Twee </a:t>
            </a:r>
            <a:r>
              <a:rPr lang="en-ZA" dirty="0" err="1" smtClean="0"/>
              <a:t>strofes</a:t>
            </a:r>
            <a:r>
              <a:rPr lang="en-ZA" dirty="0" smtClean="0"/>
              <a:t> </a:t>
            </a:r>
            <a:r>
              <a:rPr lang="en-ZA" dirty="0" smtClean="0">
                <a:sym typeface="Wingdings" pitchFamily="2" charset="2"/>
              </a:rPr>
              <a:t> </a:t>
            </a:r>
          </a:p>
          <a:p>
            <a:pPr lvl="1"/>
            <a:r>
              <a:rPr lang="en-ZA" dirty="0" err="1" smtClean="0">
                <a:sym typeface="Wingdings" pitchFamily="2" charset="2"/>
              </a:rPr>
              <a:t>Strofe</a:t>
            </a:r>
            <a:r>
              <a:rPr lang="en-ZA" dirty="0" smtClean="0">
                <a:sym typeface="Wingdings" pitchFamily="2" charset="2"/>
              </a:rPr>
              <a:t> 1   7 </a:t>
            </a:r>
            <a:r>
              <a:rPr lang="en-ZA" dirty="0" err="1" smtClean="0">
                <a:sym typeface="Wingdings" pitchFamily="2" charset="2"/>
              </a:rPr>
              <a:t>versreëls</a:t>
            </a:r>
            <a:endParaRPr lang="en-ZA" dirty="0" smtClean="0">
              <a:sym typeface="Wingdings" pitchFamily="2" charset="2"/>
            </a:endParaRPr>
          </a:p>
          <a:p>
            <a:pPr lvl="1"/>
            <a:r>
              <a:rPr lang="en-ZA" dirty="0" err="1" smtClean="0">
                <a:sym typeface="Wingdings" pitchFamily="2" charset="2"/>
              </a:rPr>
              <a:t>Strofe</a:t>
            </a:r>
            <a:r>
              <a:rPr lang="en-ZA" dirty="0" smtClean="0">
                <a:sym typeface="Wingdings" pitchFamily="2" charset="2"/>
              </a:rPr>
              <a:t> 2   8 </a:t>
            </a:r>
            <a:r>
              <a:rPr lang="en-ZA" dirty="0" err="1" smtClean="0">
                <a:sym typeface="Wingdings" pitchFamily="2" charset="2"/>
              </a:rPr>
              <a:t>versreëls</a:t>
            </a:r>
            <a:endParaRPr lang="en-ZA" dirty="0" smtClean="0">
              <a:sym typeface="Wingdings" pitchFamily="2" charset="2"/>
            </a:endParaRPr>
          </a:p>
          <a:p>
            <a:r>
              <a:rPr lang="en-ZA" dirty="0" err="1" smtClean="0">
                <a:sym typeface="Wingdings" pitchFamily="2" charset="2"/>
              </a:rPr>
              <a:t>Strofe</a:t>
            </a:r>
            <a:r>
              <a:rPr lang="en-ZA" dirty="0" smtClean="0">
                <a:sym typeface="Wingdings" pitchFamily="2" charset="2"/>
              </a:rPr>
              <a:t> 1 in die </a:t>
            </a:r>
            <a:r>
              <a:rPr lang="en-ZA" dirty="0" err="1" smtClean="0">
                <a:sym typeface="Wingdings" pitchFamily="2" charset="2"/>
              </a:rPr>
              <a:t>vorm</a:t>
            </a:r>
            <a:r>
              <a:rPr lang="en-ZA" dirty="0" smtClean="0">
                <a:sym typeface="Wingdings" pitchFamily="2" charset="2"/>
              </a:rPr>
              <a:t> van ‘n </a:t>
            </a:r>
            <a:r>
              <a:rPr lang="en-ZA" dirty="0" err="1" smtClean="0">
                <a:sym typeface="Wingdings" pitchFamily="2" charset="2"/>
              </a:rPr>
              <a:t>retoriese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vraag</a:t>
            </a:r>
            <a:r>
              <a:rPr lang="en-ZA" dirty="0" smtClean="0">
                <a:sym typeface="Wingdings" pitchFamily="2" charset="2"/>
              </a:rPr>
              <a:t>.  </a:t>
            </a:r>
            <a:r>
              <a:rPr lang="en-ZA" dirty="0" err="1" smtClean="0">
                <a:solidFill>
                  <a:srgbClr val="FFFF00"/>
                </a:solidFill>
                <a:sym typeface="Wingdings" pitchFamily="2" charset="2"/>
              </a:rPr>
              <a:t>Retorical</a:t>
            </a:r>
            <a:r>
              <a:rPr lang="en-ZA" dirty="0" smtClean="0">
                <a:solidFill>
                  <a:srgbClr val="FFFF00"/>
                </a:solidFill>
                <a:sym typeface="Wingdings" pitchFamily="2" charset="2"/>
              </a:rPr>
              <a:t> questions do not require an answer.</a:t>
            </a:r>
          </a:p>
          <a:p>
            <a:r>
              <a:rPr lang="en-ZA" dirty="0" err="1" smtClean="0">
                <a:sym typeface="Wingdings" pitchFamily="2" charset="2"/>
              </a:rPr>
              <a:t>Strofe</a:t>
            </a:r>
            <a:r>
              <a:rPr lang="en-ZA" dirty="0" smtClean="0">
                <a:sym typeface="Wingdings" pitchFamily="2" charset="2"/>
              </a:rPr>
              <a:t> 2 </a:t>
            </a:r>
            <a:r>
              <a:rPr lang="en-ZA" dirty="0" err="1" smtClean="0">
                <a:sym typeface="Wingdings" pitchFamily="2" charset="2"/>
              </a:rPr>
              <a:t>beantwoord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hy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sy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eie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vraag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oor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wie</a:t>
            </a:r>
            <a:r>
              <a:rPr lang="en-ZA" dirty="0" smtClean="0">
                <a:sym typeface="Wingdings" pitchFamily="2" charset="2"/>
              </a:rPr>
              <a:t> die </a:t>
            </a:r>
            <a:r>
              <a:rPr lang="en-ZA" dirty="0" err="1" smtClean="0">
                <a:sym typeface="Wingdings" pitchFamily="2" charset="2"/>
              </a:rPr>
              <a:t>digter</a:t>
            </a:r>
            <a:r>
              <a:rPr lang="en-ZA" dirty="0" smtClean="0">
                <a:sym typeface="Wingdings" pitchFamily="2" charset="2"/>
              </a:rPr>
              <a:t> is.</a:t>
            </a:r>
          </a:p>
          <a:p>
            <a:r>
              <a:rPr lang="en-ZA" dirty="0" err="1" smtClean="0">
                <a:sym typeface="Wingdings" pitchFamily="2" charset="2"/>
              </a:rPr>
              <a:t>Nie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vaste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rymskema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nie</a:t>
            </a:r>
            <a:r>
              <a:rPr lang="en-ZA" dirty="0" smtClean="0">
                <a:sym typeface="Wingdings" pitchFamily="2" charset="2"/>
              </a:rPr>
              <a:t>  </a:t>
            </a:r>
            <a:r>
              <a:rPr lang="en-ZA" dirty="0" err="1" smtClean="0">
                <a:sym typeface="Wingdings" pitchFamily="2" charset="2"/>
              </a:rPr>
              <a:t>vrye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 err="1" smtClean="0">
                <a:sym typeface="Wingdings" pitchFamily="2" charset="2"/>
              </a:rPr>
              <a:t>vers</a:t>
            </a:r>
            <a:endParaRPr lang="en-ZA" dirty="0" smtClean="0">
              <a:sym typeface="Wingdings" pitchFamily="2" charset="2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526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7170672" cy="11430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ZA" sz="4000" dirty="0" err="1"/>
              <a:t>Wat</a:t>
            </a:r>
            <a:r>
              <a:rPr lang="en-ZA" sz="4000" dirty="0"/>
              <a:t> </a:t>
            </a:r>
            <a:r>
              <a:rPr lang="en-ZA" sz="4000" dirty="0" err="1"/>
              <a:t>sien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wanneer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na</a:t>
            </a:r>
            <a:r>
              <a:rPr lang="en-ZA" sz="4000" dirty="0"/>
              <a:t> die </a:t>
            </a:r>
            <a:r>
              <a:rPr lang="en-ZA" sz="4000" dirty="0" err="1"/>
              <a:t>gedig</a:t>
            </a:r>
            <a:r>
              <a:rPr lang="en-ZA" sz="4000" dirty="0"/>
              <a:t> </a:t>
            </a:r>
            <a:r>
              <a:rPr lang="en-ZA" sz="4000" dirty="0" err="1"/>
              <a:t>kyk</a:t>
            </a:r>
            <a:r>
              <a:rPr lang="en-ZA" sz="4000" dirty="0" smtClean="0"/>
              <a:t>?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8324" y="1484784"/>
            <a:ext cx="7175676" cy="1972816"/>
          </a:xfrm>
        </p:spPr>
        <p:txBody>
          <a:bodyPr>
            <a:noAutofit/>
          </a:bodyPr>
          <a:lstStyle/>
          <a:p>
            <a:r>
              <a:rPr lang="en-ZA" dirty="0" err="1">
                <a:sym typeface="Wingdings" pitchFamily="2" charset="2"/>
              </a:rPr>
              <a:t>Nie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standaard</a:t>
            </a:r>
            <a:r>
              <a:rPr lang="en-ZA" dirty="0">
                <a:sym typeface="Wingdings" pitchFamily="2" charset="2"/>
              </a:rPr>
              <a:t> Afrikaans </a:t>
            </a:r>
            <a:r>
              <a:rPr lang="en-ZA" dirty="0" err="1">
                <a:sym typeface="Wingdings" pitchFamily="2" charset="2"/>
              </a:rPr>
              <a:t>nie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smtClean="0">
                <a:sym typeface="Wingdings" pitchFamily="2" charset="2"/>
              </a:rPr>
              <a:t> </a:t>
            </a:r>
            <a:br>
              <a:rPr lang="en-ZA" dirty="0" smtClean="0">
                <a:sym typeface="Wingdings" pitchFamily="2" charset="2"/>
              </a:rPr>
            </a:br>
            <a:r>
              <a:rPr lang="en-ZA" dirty="0" err="1" smtClean="0">
                <a:sym typeface="Wingdings" pitchFamily="2" charset="2"/>
              </a:rPr>
              <a:t>Kaapse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ZA" dirty="0">
                <a:sym typeface="Wingdings" pitchFamily="2" charset="2"/>
              </a:rPr>
              <a:t>Afrikaans.  ‘n </a:t>
            </a:r>
            <a:r>
              <a:rPr lang="en-ZA" dirty="0" err="1">
                <a:sym typeface="Wingdings" pitchFamily="2" charset="2"/>
              </a:rPr>
              <a:t>Mengsel</a:t>
            </a:r>
            <a:r>
              <a:rPr lang="en-ZA" dirty="0">
                <a:sym typeface="Wingdings" pitchFamily="2" charset="2"/>
              </a:rPr>
              <a:t> van Engels en Afrikaans.</a:t>
            </a:r>
            <a:r>
              <a:rPr lang="en-ZA" dirty="0"/>
              <a:t> </a:t>
            </a:r>
            <a:endParaRPr lang="en-ZA" dirty="0" smtClean="0"/>
          </a:p>
          <a:p>
            <a:r>
              <a:rPr lang="en-ZA" dirty="0" err="1" smtClean="0"/>
              <a:t>Assimilasie</a:t>
            </a:r>
            <a:r>
              <a:rPr lang="en-ZA" dirty="0" smtClean="0"/>
              <a:t> </a:t>
            </a:r>
            <a:r>
              <a:rPr lang="en-ZA" dirty="0" err="1" smtClean="0"/>
              <a:t>agv</a:t>
            </a:r>
            <a:r>
              <a:rPr lang="en-ZA" dirty="0" smtClean="0"/>
              <a:t> </a:t>
            </a:r>
            <a:r>
              <a:rPr lang="en-ZA" dirty="0" err="1" smtClean="0"/>
              <a:t>Kaapse</a:t>
            </a:r>
            <a:r>
              <a:rPr lang="en-ZA" dirty="0" smtClean="0"/>
              <a:t> Afrikaans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869934"/>
              </p:ext>
            </p:extLst>
          </p:nvPr>
        </p:nvGraphicFramePr>
        <p:xfrm>
          <a:off x="2771800" y="3717032"/>
          <a:ext cx="5328592" cy="2834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48272"/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sz="2400" dirty="0" err="1" smtClean="0"/>
                        <a:t>Assimilasie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 err="1" smtClean="0"/>
                        <a:t>Standaard</a:t>
                      </a:r>
                      <a:r>
                        <a:rPr lang="en-ZA" sz="2400" baseline="0" dirty="0" smtClean="0"/>
                        <a:t> Afrikaans</a:t>
                      </a:r>
                      <a:endParaRPr lang="en-ZA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Wie’s</a:t>
                      </a:r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Wie</a:t>
                      </a:r>
                      <a:r>
                        <a:rPr lang="en-ZA" sz="2000" baseline="0" dirty="0" smtClean="0"/>
                        <a:t> is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oorie</a:t>
                      </a:r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Oor</a:t>
                      </a:r>
                      <a:r>
                        <a:rPr lang="en-ZA" sz="2000" dirty="0" smtClean="0"/>
                        <a:t> die</a:t>
                      </a:r>
                      <a:endParaRPr lang="en-ZA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rêrag</a:t>
                      </a:r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Regtig</a:t>
                      </a:r>
                      <a:endParaRPr lang="en-ZA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moerie</a:t>
                      </a:r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smtClean="0"/>
                        <a:t>Met die</a:t>
                      </a:r>
                      <a:endParaRPr lang="en-ZA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Ennie</a:t>
                      </a:r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smtClean="0"/>
                        <a:t>En die</a:t>
                      </a:r>
                      <a:endParaRPr lang="en-ZA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err="1" smtClean="0"/>
                        <a:t>Innie</a:t>
                      </a:r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smtClean="0"/>
                        <a:t>In die</a:t>
                      </a:r>
                      <a:endParaRPr lang="en-ZA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56289"/>
            <a:ext cx="17335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246" y="5080404"/>
            <a:ext cx="17335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805264"/>
            <a:ext cx="17335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228" y="4653136"/>
            <a:ext cx="16954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445224"/>
            <a:ext cx="16954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657" y="6237312"/>
            <a:ext cx="16954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544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eft Brace 5"/>
          <p:cNvSpPr/>
          <p:nvPr/>
        </p:nvSpPr>
        <p:spPr>
          <a:xfrm>
            <a:off x="3635896" y="316132"/>
            <a:ext cx="936104" cy="2896843"/>
          </a:xfrm>
          <a:prstGeom prst="leftBrac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Left Brace 7"/>
          <p:cNvSpPr/>
          <p:nvPr/>
        </p:nvSpPr>
        <p:spPr>
          <a:xfrm>
            <a:off x="3635896" y="3428999"/>
            <a:ext cx="936104" cy="3341955"/>
          </a:xfrm>
          <a:prstGeom prst="leftBrac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ounded Rectangle 6"/>
          <p:cNvSpPr/>
          <p:nvPr/>
        </p:nvSpPr>
        <p:spPr>
          <a:xfrm>
            <a:off x="1187624" y="1368509"/>
            <a:ext cx="2232248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800" dirty="0" err="1" smtClean="0">
                <a:solidFill>
                  <a:schemeClr val="tx1"/>
                </a:solidFill>
              </a:rPr>
              <a:t>Strofe</a:t>
            </a:r>
            <a:r>
              <a:rPr lang="en-ZA" sz="2800" dirty="0" smtClean="0">
                <a:solidFill>
                  <a:schemeClr val="tx1"/>
                </a:solidFill>
              </a:rPr>
              <a:t> 1:  </a:t>
            </a:r>
          </a:p>
          <a:p>
            <a:pPr algn="ctr"/>
            <a:r>
              <a:rPr lang="en-ZA" sz="2800" dirty="0" smtClean="0">
                <a:solidFill>
                  <a:schemeClr val="tx1"/>
                </a:solidFill>
              </a:rPr>
              <a:t>7 </a:t>
            </a:r>
            <a:r>
              <a:rPr lang="en-ZA" sz="2800" dirty="0" err="1" smtClean="0">
                <a:solidFill>
                  <a:schemeClr val="tx1"/>
                </a:solidFill>
              </a:rPr>
              <a:t>versreëls</a:t>
            </a:r>
            <a:endParaRPr lang="en-ZA" sz="28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187624" y="4703932"/>
            <a:ext cx="2232248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800" dirty="0" err="1" smtClean="0">
                <a:solidFill>
                  <a:schemeClr val="tx1"/>
                </a:solidFill>
              </a:rPr>
              <a:t>Strofe</a:t>
            </a:r>
            <a:r>
              <a:rPr lang="en-ZA" sz="2800" dirty="0" smtClean="0">
                <a:solidFill>
                  <a:schemeClr val="tx1"/>
                </a:solidFill>
              </a:rPr>
              <a:t> 2:  </a:t>
            </a:r>
          </a:p>
          <a:p>
            <a:pPr algn="ctr"/>
            <a:r>
              <a:rPr lang="en-ZA" sz="2800" dirty="0" smtClean="0">
                <a:solidFill>
                  <a:schemeClr val="tx1"/>
                </a:solidFill>
              </a:rPr>
              <a:t>8 </a:t>
            </a:r>
            <a:r>
              <a:rPr lang="en-ZA" sz="2800" dirty="0" err="1" smtClean="0">
                <a:solidFill>
                  <a:schemeClr val="tx1"/>
                </a:solidFill>
              </a:rPr>
              <a:t>versreëls</a:t>
            </a:r>
            <a:endParaRPr lang="en-ZA" sz="2800" dirty="0">
              <a:solidFill>
                <a:schemeClr val="tx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 rot="20949308">
            <a:off x="894429" y="2960946"/>
            <a:ext cx="2376264" cy="93610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800" b="1" dirty="0" err="1" smtClean="0"/>
              <a:t>Kaapse</a:t>
            </a:r>
            <a:r>
              <a:rPr lang="en-ZA" sz="2800" b="1" dirty="0" smtClean="0"/>
              <a:t> Afrikaans</a:t>
            </a:r>
            <a:endParaRPr lang="en-ZA" sz="2800" b="1" dirty="0"/>
          </a:p>
        </p:txBody>
      </p:sp>
      <p:sp>
        <p:nvSpPr>
          <p:cNvPr id="3" name="Oval 2"/>
          <p:cNvSpPr/>
          <p:nvPr/>
        </p:nvSpPr>
        <p:spPr>
          <a:xfrm>
            <a:off x="4288565" y="1052254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Oval 8"/>
          <p:cNvSpPr/>
          <p:nvPr/>
        </p:nvSpPr>
        <p:spPr>
          <a:xfrm>
            <a:off x="6948264" y="988630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Oval 9"/>
          <p:cNvSpPr/>
          <p:nvPr/>
        </p:nvSpPr>
        <p:spPr>
          <a:xfrm>
            <a:off x="4283885" y="5279996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Oval 10"/>
          <p:cNvSpPr/>
          <p:nvPr/>
        </p:nvSpPr>
        <p:spPr>
          <a:xfrm>
            <a:off x="5136424" y="2060848"/>
            <a:ext cx="1019751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Oval 12"/>
          <p:cNvSpPr/>
          <p:nvPr/>
        </p:nvSpPr>
        <p:spPr>
          <a:xfrm>
            <a:off x="6598865" y="2060848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Oval 13"/>
          <p:cNvSpPr/>
          <p:nvPr/>
        </p:nvSpPr>
        <p:spPr>
          <a:xfrm>
            <a:off x="4887509" y="1728549"/>
            <a:ext cx="2135285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Oval 14"/>
          <p:cNvSpPr/>
          <p:nvPr/>
        </p:nvSpPr>
        <p:spPr>
          <a:xfrm>
            <a:off x="4283885" y="3449238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Oval 15"/>
          <p:cNvSpPr/>
          <p:nvPr/>
        </p:nvSpPr>
        <p:spPr>
          <a:xfrm>
            <a:off x="4274254" y="3855301"/>
            <a:ext cx="1089833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Oval 16"/>
          <p:cNvSpPr/>
          <p:nvPr/>
        </p:nvSpPr>
        <p:spPr>
          <a:xfrm>
            <a:off x="4274253" y="4487908"/>
            <a:ext cx="1372045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8" name="Oval 17"/>
          <p:cNvSpPr/>
          <p:nvPr/>
        </p:nvSpPr>
        <p:spPr>
          <a:xfrm>
            <a:off x="4300204" y="4847948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9" name="Oval 18"/>
          <p:cNvSpPr/>
          <p:nvPr/>
        </p:nvSpPr>
        <p:spPr>
          <a:xfrm>
            <a:off x="5531221" y="4847948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0" name="Oval 19"/>
          <p:cNvSpPr/>
          <p:nvPr/>
        </p:nvSpPr>
        <p:spPr>
          <a:xfrm>
            <a:off x="4714005" y="5949280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1" name="Oval 20"/>
          <p:cNvSpPr/>
          <p:nvPr/>
        </p:nvSpPr>
        <p:spPr>
          <a:xfrm>
            <a:off x="7236296" y="4850875"/>
            <a:ext cx="847860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2" name="TextBox 21"/>
          <p:cNvSpPr txBox="1"/>
          <p:nvPr/>
        </p:nvSpPr>
        <p:spPr>
          <a:xfrm>
            <a:off x="4300204" y="307647"/>
            <a:ext cx="5024324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300" b="1" dirty="0" smtClean="0"/>
              <a:t>Die poet</a:t>
            </a:r>
          </a:p>
          <a:p>
            <a:r>
              <a:rPr lang="en-ZA" sz="2300" b="1" dirty="0" err="1" smtClean="0"/>
              <a:t>Wie’s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hy</a:t>
            </a:r>
            <a:r>
              <a:rPr lang="en-ZA" sz="2300" b="1" dirty="0" smtClean="0"/>
              <a:t>?</a:t>
            </a:r>
          </a:p>
          <a:p>
            <a:r>
              <a:rPr lang="en-ZA" sz="2300" b="1" dirty="0" err="1" smtClean="0"/>
              <a:t>Djulle</a:t>
            </a:r>
            <a:r>
              <a:rPr lang="en-ZA" sz="2300" b="1" dirty="0" smtClean="0"/>
              <a:t> het so </a:t>
            </a:r>
            <a:r>
              <a:rPr lang="en-ZA" sz="2300" b="1" dirty="0" err="1" smtClean="0"/>
              <a:t>baie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bek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oorie</a:t>
            </a:r>
            <a:r>
              <a:rPr lang="en-ZA" sz="2300" b="1" dirty="0" smtClean="0"/>
              <a:t> poet,</a:t>
            </a:r>
          </a:p>
          <a:p>
            <a:r>
              <a:rPr lang="en-ZA" sz="2300" b="1" dirty="0" smtClean="0"/>
              <a:t>Ma </a:t>
            </a:r>
            <a:r>
              <a:rPr lang="en-ZA" sz="2300" b="1" dirty="0" err="1" smtClean="0"/>
              <a:t>wie’s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hy</a:t>
            </a:r>
            <a:r>
              <a:rPr lang="en-ZA" sz="2300" b="1" dirty="0" smtClean="0"/>
              <a:t>?</a:t>
            </a:r>
          </a:p>
          <a:p>
            <a:r>
              <a:rPr lang="en-ZA" sz="2300" b="1" dirty="0" smtClean="0"/>
              <a:t>Is </a:t>
            </a:r>
            <a:r>
              <a:rPr lang="en-ZA" sz="2300" b="1" dirty="0" err="1" smtClean="0"/>
              <a:t>hy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rêrag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soes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djulle</a:t>
            </a:r>
            <a:r>
              <a:rPr lang="en-ZA" sz="2300" b="1" dirty="0" smtClean="0"/>
              <a:t> dink</a:t>
            </a:r>
          </a:p>
          <a:p>
            <a:r>
              <a:rPr lang="en-ZA" sz="2300" b="1" dirty="0" smtClean="0"/>
              <a:t>Die </a:t>
            </a:r>
            <a:r>
              <a:rPr lang="en-ZA" sz="2300" b="1" dirty="0" err="1" smtClean="0"/>
              <a:t>ou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moerie</a:t>
            </a:r>
            <a:r>
              <a:rPr lang="en-ZA" sz="2300" b="1" dirty="0" smtClean="0"/>
              <a:t> pen </a:t>
            </a:r>
            <a:r>
              <a:rPr lang="en-ZA" sz="2300" b="1" dirty="0" err="1" smtClean="0"/>
              <a:t>ennie</a:t>
            </a:r>
            <a:r>
              <a:rPr lang="en-ZA" sz="2300" b="1" dirty="0" smtClean="0"/>
              <a:t> ink</a:t>
            </a:r>
          </a:p>
          <a:p>
            <a:r>
              <a:rPr lang="en-ZA" sz="2300" b="1" dirty="0" err="1" smtClean="0"/>
              <a:t>Wat</a:t>
            </a:r>
            <a:r>
              <a:rPr lang="en-ZA" sz="2300" b="1" dirty="0" smtClean="0"/>
              <a:t> in </a:t>
            </a:r>
            <a:r>
              <a:rPr lang="en-ZA" sz="2300" b="1" dirty="0" err="1" smtClean="0"/>
              <a:t>sy</a:t>
            </a:r>
            <a:r>
              <a:rPr lang="en-ZA" sz="2300" b="1" dirty="0" smtClean="0"/>
              <a:t> study sit en poems dink?</a:t>
            </a:r>
          </a:p>
          <a:p>
            <a:endParaRPr lang="en-ZA" sz="2300" b="1" dirty="0" smtClean="0"/>
          </a:p>
          <a:p>
            <a:endParaRPr lang="en-ZA" sz="2300" b="1" dirty="0"/>
          </a:p>
          <a:p>
            <a:r>
              <a:rPr lang="en-ZA" sz="2300" b="1" dirty="0" err="1" smtClean="0"/>
              <a:t>Nai</a:t>
            </a:r>
            <a:r>
              <a:rPr lang="en-ZA" sz="2300" b="1" dirty="0" smtClean="0"/>
              <a:t>,</a:t>
            </a:r>
          </a:p>
          <a:p>
            <a:r>
              <a:rPr lang="en-ZA" sz="2300" b="1" dirty="0" err="1" smtClean="0"/>
              <a:t>Djulle’s</a:t>
            </a:r>
            <a:r>
              <a:rPr lang="en-ZA" sz="2300" b="1" dirty="0" smtClean="0"/>
              <a:t> mistaken,</a:t>
            </a:r>
          </a:p>
          <a:p>
            <a:r>
              <a:rPr lang="en-ZA" sz="2300" b="1" dirty="0" err="1" smtClean="0"/>
              <a:t>Nie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hy</a:t>
            </a:r>
            <a:r>
              <a:rPr lang="en-ZA" sz="2300" b="1" dirty="0" smtClean="0"/>
              <a:t> </a:t>
            </a:r>
            <a:r>
              <a:rPr lang="en-ZA" sz="2300" b="1" dirty="0" err="1" smtClean="0"/>
              <a:t>nie</a:t>
            </a:r>
            <a:endParaRPr lang="en-ZA" sz="2300" b="1" dirty="0" smtClean="0"/>
          </a:p>
          <a:p>
            <a:r>
              <a:rPr lang="en-ZA" sz="2300" b="1" dirty="0" smtClean="0"/>
              <a:t>Ma </a:t>
            </a:r>
            <a:r>
              <a:rPr lang="en-ZA" sz="2300" b="1" dirty="0" err="1" smtClean="0"/>
              <a:t>dj</a:t>
            </a:r>
            <a:r>
              <a:rPr lang="en-ZA" sz="2300" b="1" dirty="0" err="1" smtClean="0">
                <a:latin typeface="Calibri"/>
                <a:cs typeface="Calibri"/>
              </a:rPr>
              <a:t>úlle</a:t>
            </a:r>
            <a:r>
              <a:rPr lang="en-ZA" sz="2300" b="1" dirty="0" smtClean="0">
                <a:latin typeface="Calibri"/>
                <a:cs typeface="Calibri"/>
              </a:rPr>
              <a:t> is die poets,</a:t>
            </a:r>
          </a:p>
          <a:p>
            <a:r>
              <a:rPr lang="en-ZA" sz="2300" b="1" dirty="0" err="1" smtClean="0">
                <a:latin typeface="Calibri"/>
                <a:cs typeface="Calibri"/>
              </a:rPr>
              <a:t>Djulle</a:t>
            </a:r>
            <a:r>
              <a:rPr lang="en-ZA" sz="2300" b="1" dirty="0" smtClean="0">
                <a:latin typeface="Calibri"/>
                <a:cs typeface="Calibri"/>
              </a:rPr>
              <a:t> </a:t>
            </a:r>
            <a:r>
              <a:rPr lang="en-ZA" sz="2300" b="1" dirty="0" err="1" smtClean="0">
                <a:latin typeface="Calibri"/>
                <a:cs typeface="Calibri"/>
              </a:rPr>
              <a:t>wat</a:t>
            </a:r>
            <a:r>
              <a:rPr lang="en-ZA" sz="2300" b="1" dirty="0" smtClean="0">
                <a:latin typeface="Calibri"/>
                <a:cs typeface="Calibri"/>
              </a:rPr>
              <a:t> </a:t>
            </a:r>
            <a:r>
              <a:rPr lang="en-ZA" sz="2300" b="1" dirty="0" err="1" smtClean="0">
                <a:latin typeface="Calibri"/>
                <a:cs typeface="Calibri"/>
              </a:rPr>
              <a:t>innie</a:t>
            </a:r>
            <a:r>
              <a:rPr lang="en-ZA" sz="2300" b="1" dirty="0" smtClean="0">
                <a:latin typeface="Calibri"/>
                <a:cs typeface="Calibri"/>
              </a:rPr>
              <a:t> </a:t>
            </a:r>
            <a:r>
              <a:rPr lang="en-ZA" sz="2300" b="1" dirty="0" err="1" smtClean="0">
                <a:latin typeface="Calibri"/>
                <a:cs typeface="Calibri"/>
              </a:rPr>
              <a:t>straat</a:t>
            </a:r>
            <a:r>
              <a:rPr lang="en-ZA" sz="2300" b="1" dirty="0" smtClean="0">
                <a:latin typeface="Calibri"/>
                <a:cs typeface="Calibri"/>
              </a:rPr>
              <a:t> in </a:t>
            </a:r>
            <a:r>
              <a:rPr lang="en-ZA" sz="2300" b="1" dirty="0" err="1" smtClean="0">
                <a:latin typeface="Calibri"/>
                <a:cs typeface="Calibri"/>
              </a:rPr>
              <a:t>loep</a:t>
            </a:r>
            <a:endParaRPr lang="en-ZA" sz="2300" b="1" dirty="0" smtClean="0">
              <a:latin typeface="Calibri"/>
              <a:cs typeface="Calibri"/>
            </a:endParaRPr>
          </a:p>
          <a:p>
            <a:r>
              <a:rPr lang="en-ZA" sz="2300" b="1" dirty="0" err="1" smtClean="0">
                <a:latin typeface="Calibri"/>
                <a:cs typeface="Calibri"/>
              </a:rPr>
              <a:t>Ennie</a:t>
            </a:r>
            <a:r>
              <a:rPr lang="en-ZA" sz="2300" b="1" dirty="0" smtClean="0">
                <a:latin typeface="Calibri"/>
                <a:cs typeface="Calibri"/>
              </a:rPr>
              <a:t> </a:t>
            </a:r>
            <a:r>
              <a:rPr lang="en-ZA" sz="2300" b="1" dirty="0" err="1" smtClean="0">
                <a:latin typeface="Calibri"/>
                <a:cs typeface="Calibri"/>
              </a:rPr>
              <a:t>gladde</a:t>
            </a:r>
            <a:r>
              <a:rPr lang="en-ZA" sz="2300" b="1" dirty="0" smtClean="0">
                <a:latin typeface="Calibri"/>
                <a:cs typeface="Calibri"/>
              </a:rPr>
              <a:t> </a:t>
            </a:r>
            <a:r>
              <a:rPr lang="en-ZA" sz="2300" b="1" dirty="0" err="1" smtClean="0">
                <a:latin typeface="Calibri"/>
                <a:cs typeface="Calibri"/>
              </a:rPr>
              <a:t>bek</a:t>
            </a:r>
            <a:r>
              <a:rPr lang="en-ZA" sz="2300" b="1" dirty="0" smtClean="0">
                <a:latin typeface="Calibri"/>
                <a:cs typeface="Calibri"/>
              </a:rPr>
              <a:t> </a:t>
            </a:r>
            <a:r>
              <a:rPr lang="en-ZA" sz="2300" b="1" dirty="0" err="1" smtClean="0">
                <a:latin typeface="Calibri"/>
                <a:cs typeface="Calibri"/>
              </a:rPr>
              <a:t>verkoep</a:t>
            </a:r>
            <a:endParaRPr lang="en-ZA" sz="2300" b="1" dirty="0" smtClean="0">
              <a:latin typeface="Calibri"/>
              <a:cs typeface="Calibri"/>
            </a:endParaRPr>
          </a:p>
          <a:p>
            <a:r>
              <a:rPr lang="en-ZA" sz="2300" b="1" dirty="0" smtClean="0">
                <a:latin typeface="Calibri"/>
                <a:cs typeface="Calibri"/>
              </a:rPr>
              <a:t>Ma die dinge </a:t>
            </a:r>
            <a:r>
              <a:rPr lang="en-ZA" sz="2300" b="1" dirty="0" err="1" smtClean="0">
                <a:latin typeface="Calibri"/>
                <a:cs typeface="Calibri"/>
              </a:rPr>
              <a:t>sien</a:t>
            </a:r>
            <a:endParaRPr lang="en-ZA" sz="2300" b="1" dirty="0" smtClean="0">
              <a:latin typeface="Calibri"/>
              <a:cs typeface="Calibri"/>
            </a:endParaRPr>
          </a:p>
          <a:p>
            <a:r>
              <a:rPr lang="en-ZA" sz="2300" b="1" dirty="0" smtClean="0">
                <a:latin typeface="Calibri"/>
                <a:cs typeface="Calibri"/>
              </a:rPr>
              <a:t>En </a:t>
            </a:r>
            <a:r>
              <a:rPr lang="en-ZA" sz="2300" b="1" dirty="0" err="1" smtClean="0">
                <a:latin typeface="Calibri"/>
                <a:cs typeface="Calibri"/>
              </a:rPr>
              <a:t>soema</a:t>
            </a:r>
            <a:r>
              <a:rPr lang="en-ZA" sz="2300" b="1" dirty="0" smtClean="0">
                <a:latin typeface="Calibri"/>
                <a:cs typeface="Calibri"/>
              </a:rPr>
              <a:t> net </a:t>
            </a:r>
            <a:r>
              <a:rPr lang="en-ZA" sz="2300" b="1" dirty="0" err="1" smtClean="0">
                <a:latin typeface="Calibri"/>
                <a:cs typeface="Calibri"/>
              </a:rPr>
              <a:t>daa</a:t>
            </a:r>
            <a:r>
              <a:rPr lang="en-ZA" sz="2300" b="1" dirty="0" smtClean="0">
                <a:latin typeface="Calibri"/>
                <a:cs typeface="Calibri"/>
              </a:rPr>
              <a:t> God </a:t>
            </a:r>
            <a:r>
              <a:rPr lang="en-ZA" sz="2300" b="1" dirty="0" err="1" smtClean="0">
                <a:latin typeface="Calibri"/>
                <a:cs typeface="Calibri"/>
              </a:rPr>
              <a:t>tien</a:t>
            </a:r>
            <a:r>
              <a:rPr lang="en-ZA" sz="2300" b="1" dirty="0" smtClean="0">
                <a:latin typeface="Calibri"/>
                <a:cs typeface="Calibri"/>
              </a:rPr>
              <a:t> </a:t>
            </a:r>
            <a:r>
              <a:rPr lang="en-ZA" sz="2300" b="1" dirty="0" err="1" smtClean="0">
                <a:latin typeface="Calibri"/>
                <a:cs typeface="Calibri"/>
              </a:rPr>
              <a:t>hulle</a:t>
            </a:r>
            <a:r>
              <a:rPr lang="en-ZA" sz="2300" b="1" dirty="0" smtClean="0">
                <a:latin typeface="Calibri"/>
                <a:cs typeface="Calibri"/>
              </a:rPr>
              <a:t> </a:t>
            </a:r>
            <a:r>
              <a:rPr lang="en-ZA" sz="2300" b="1" dirty="0" err="1" smtClean="0">
                <a:latin typeface="Calibri"/>
                <a:cs typeface="Calibri"/>
              </a:rPr>
              <a:t>roep</a:t>
            </a:r>
            <a:r>
              <a:rPr lang="en-ZA" sz="2300" b="1" dirty="0" smtClean="0">
                <a:latin typeface="Calibri"/>
                <a:cs typeface="Calibri"/>
              </a:rPr>
              <a:t>!</a:t>
            </a:r>
            <a:endParaRPr lang="en-ZA" sz="2300" b="1" dirty="0" smtClean="0"/>
          </a:p>
        </p:txBody>
      </p:sp>
    </p:spTree>
    <p:extLst>
      <p:ext uri="{BB962C8B-B14F-4D97-AF65-F5344CB8AC3E}">
        <p14:creationId xmlns:p14="http://schemas.microsoft.com/office/powerpoint/2010/main" val="32830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7" grpId="0" animBg="1"/>
      <p:bldP spid="12" grpId="0" animBg="1"/>
      <p:bldP spid="2" grpId="0" animBg="1"/>
      <p:bldP spid="3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548680"/>
            <a:ext cx="7170672" cy="11430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ZA" sz="4000" dirty="0" err="1"/>
              <a:t>Wat</a:t>
            </a:r>
            <a:r>
              <a:rPr lang="en-ZA" sz="4000" dirty="0"/>
              <a:t> </a:t>
            </a:r>
            <a:r>
              <a:rPr lang="en-ZA" sz="4000" dirty="0" err="1"/>
              <a:t>sien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wanneer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na</a:t>
            </a:r>
            <a:r>
              <a:rPr lang="en-ZA" sz="4000" dirty="0"/>
              <a:t> die </a:t>
            </a:r>
            <a:r>
              <a:rPr lang="en-ZA" sz="4000" dirty="0" err="1"/>
              <a:t>gedig</a:t>
            </a:r>
            <a:r>
              <a:rPr lang="en-ZA" sz="4000" dirty="0"/>
              <a:t> </a:t>
            </a:r>
            <a:r>
              <a:rPr lang="en-ZA" sz="4000" dirty="0" err="1"/>
              <a:t>kyk</a:t>
            </a:r>
            <a:r>
              <a:rPr lang="en-ZA" sz="4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988840"/>
            <a:ext cx="6696744" cy="4525963"/>
          </a:xfrm>
        </p:spPr>
        <p:txBody>
          <a:bodyPr>
            <a:normAutofit/>
          </a:bodyPr>
          <a:lstStyle/>
          <a:p>
            <a:r>
              <a:rPr lang="en-ZA" dirty="0" err="1" smtClean="0"/>
              <a:t>Djy</a:t>
            </a:r>
            <a:r>
              <a:rPr lang="en-ZA" dirty="0" smtClean="0"/>
              <a:t> word </a:t>
            </a:r>
            <a:r>
              <a:rPr lang="en-ZA" dirty="0" err="1" smtClean="0"/>
              <a:t>teenoor</a:t>
            </a:r>
            <a:r>
              <a:rPr lang="en-ZA" dirty="0" smtClean="0"/>
              <a:t> </a:t>
            </a:r>
            <a:r>
              <a:rPr lang="en-ZA" dirty="0" err="1" smtClean="0"/>
              <a:t>djulle</a:t>
            </a:r>
            <a:r>
              <a:rPr lang="en-ZA" dirty="0" smtClean="0"/>
              <a:t> </a:t>
            </a:r>
            <a:r>
              <a:rPr lang="en-ZA" dirty="0" err="1" smtClean="0"/>
              <a:t>geplaas</a:t>
            </a:r>
            <a:r>
              <a:rPr lang="en-ZA" dirty="0" smtClean="0"/>
              <a:t>.</a:t>
            </a:r>
          </a:p>
          <a:p>
            <a:r>
              <a:rPr lang="en-ZA" dirty="0" smtClean="0">
                <a:solidFill>
                  <a:srgbClr val="FFFF00"/>
                </a:solidFill>
              </a:rPr>
              <a:t>Who is the “</a:t>
            </a:r>
            <a:r>
              <a:rPr lang="en-ZA" dirty="0" err="1" smtClean="0">
                <a:solidFill>
                  <a:srgbClr val="FFFF00"/>
                </a:solidFill>
              </a:rPr>
              <a:t>hy</a:t>
            </a:r>
            <a:r>
              <a:rPr lang="en-ZA" dirty="0" smtClean="0">
                <a:solidFill>
                  <a:srgbClr val="FFFF00"/>
                </a:solidFill>
              </a:rPr>
              <a:t>” and the “</a:t>
            </a:r>
            <a:r>
              <a:rPr lang="en-ZA" dirty="0" err="1" smtClean="0">
                <a:solidFill>
                  <a:srgbClr val="FFFF00"/>
                </a:solidFill>
              </a:rPr>
              <a:t>djulle</a:t>
            </a:r>
            <a:r>
              <a:rPr lang="en-ZA" dirty="0" smtClean="0">
                <a:solidFill>
                  <a:srgbClr val="FFFF00"/>
                </a:solidFill>
              </a:rPr>
              <a:t>”?</a:t>
            </a:r>
          </a:p>
          <a:p>
            <a:r>
              <a:rPr lang="en-ZA" dirty="0" err="1"/>
              <a:t>h</a:t>
            </a:r>
            <a:r>
              <a:rPr lang="en-ZA" dirty="0" err="1" smtClean="0"/>
              <a:t>y</a:t>
            </a:r>
            <a:r>
              <a:rPr lang="en-ZA" dirty="0" smtClean="0"/>
              <a:t> </a:t>
            </a:r>
            <a:r>
              <a:rPr lang="en-ZA" dirty="0" smtClean="0">
                <a:sym typeface="Wingdings" pitchFamily="2" charset="2"/>
              </a:rPr>
              <a:t>  die </a:t>
            </a:r>
            <a:r>
              <a:rPr lang="en-ZA" dirty="0" err="1" smtClean="0">
                <a:sym typeface="Wingdings" pitchFamily="2" charset="2"/>
              </a:rPr>
              <a:t>digter</a:t>
            </a:r>
            <a:r>
              <a:rPr lang="en-ZA" dirty="0" smtClean="0">
                <a:sym typeface="Wingdings" pitchFamily="2" charset="2"/>
              </a:rPr>
              <a:t>/ </a:t>
            </a:r>
            <a:r>
              <a:rPr lang="en-ZA" dirty="0" smtClean="0">
                <a:solidFill>
                  <a:srgbClr val="FFFF00"/>
                </a:solidFill>
                <a:sym typeface="Wingdings" pitchFamily="2" charset="2"/>
              </a:rPr>
              <a:t>the poet</a:t>
            </a:r>
          </a:p>
          <a:p>
            <a:r>
              <a:rPr lang="en-ZA" dirty="0" err="1" smtClean="0">
                <a:sym typeface="Wingdings" pitchFamily="2" charset="2"/>
              </a:rPr>
              <a:t>Djulle</a:t>
            </a:r>
            <a:r>
              <a:rPr lang="en-ZA" dirty="0" smtClean="0">
                <a:sym typeface="Wingdings" pitchFamily="2" charset="2"/>
              </a:rPr>
              <a:t>   </a:t>
            </a:r>
            <a:r>
              <a:rPr lang="en-ZA" dirty="0" err="1" smtClean="0">
                <a:sym typeface="Wingdings" pitchFamily="2" charset="2"/>
              </a:rPr>
              <a:t>mense</a:t>
            </a:r>
            <a:r>
              <a:rPr lang="en-ZA" dirty="0" smtClean="0">
                <a:sym typeface="Wingdings" pitchFamily="2" charset="2"/>
              </a:rPr>
              <a:t> op die </a:t>
            </a:r>
            <a:r>
              <a:rPr lang="en-ZA" dirty="0" err="1" smtClean="0">
                <a:sym typeface="Wingdings" pitchFamily="2" charset="2"/>
              </a:rPr>
              <a:t>straat</a:t>
            </a:r>
            <a:r>
              <a:rPr lang="en-ZA" dirty="0" smtClean="0">
                <a:sym typeface="Wingdings" pitchFamily="2" charset="2"/>
              </a:rPr>
              <a:t>/the </a:t>
            </a:r>
            <a:r>
              <a:rPr lang="en-ZA" dirty="0" smtClean="0">
                <a:solidFill>
                  <a:srgbClr val="FFFF00"/>
                </a:solidFill>
                <a:sym typeface="Wingdings" pitchFamily="2" charset="2"/>
              </a:rPr>
              <a:t>ordinary people</a:t>
            </a:r>
            <a:endParaRPr lang="en-ZA" dirty="0" smtClean="0">
              <a:solidFill>
                <a:srgbClr val="FFFF00"/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30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908720"/>
            <a:ext cx="5112568" cy="224676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ZA" sz="2000" b="1" dirty="0" smtClean="0">
                <a:solidFill>
                  <a:srgbClr val="FFFF00"/>
                </a:solidFill>
              </a:rPr>
              <a:t>The poet,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Who’s he?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You’ve </a:t>
            </a:r>
            <a:r>
              <a:rPr lang="en-ZA" sz="2000" b="1" dirty="0" err="1" smtClean="0">
                <a:solidFill>
                  <a:srgbClr val="FFFF00"/>
                </a:solidFill>
              </a:rPr>
              <a:t>gotta</a:t>
            </a:r>
            <a:r>
              <a:rPr lang="en-ZA" sz="2000" b="1" dirty="0" smtClean="0">
                <a:solidFill>
                  <a:srgbClr val="FFFF00"/>
                </a:solidFill>
              </a:rPr>
              <a:t> lot to say about the poet,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But who is he?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Is he really like you think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The guy with the pen and the ink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Who sits in his study and thinks out poems?</a:t>
            </a:r>
          </a:p>
        </p:txBody>
      </p:sp>
      <p:sp>
        <p:nvSpPr>
          <p:cNvPr id="6" name="Rectangle 5"/>
          <p:cNvSpPr/>
          <p:nvPr/>
        </p:nvSpPr>
        <p:spPr>
          <a:xfrm>
            <a:off x="863588" y="3429000"/>
            <a:ext cx="6912768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ZA" sz="2000" b="1" dirty="0" smtClean="0">
                <a:solidFill>
                  <a:srgbClr val="FFFF00"/>
                </a:solidFill>
              </a:rPr>
              <a:t>No, 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You’re mistaken,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He is not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But you are the poets,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You who walk in the streets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And use your gift of the gab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When you see wrong things</a:t>
            </a:r>
          </a:p>
          <a:p>
            <a:r>
              <a:rPr lang="en-ZA" sz="2000" b="1" dirty="0" smtClean="0">
                <a:solidFill>
                  <a:srgbClr val="FFFF00"/>
                </a:solidFill>
              </a:rPr>
              <a:t>And pronounce God’s judgment against the wrongdoers!</a:t>
            </a:r>
            <a:endParaRPr lang="en-ZA" sz="2000" b="1" dirty="0">
              <a:solidFill>
                <a:srgbClr val="FFFF00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673" y="95250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997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038" y="26428"/>
            <a:ext cx="7170672" cy="1143000"/>
          </a:xfrm>
        </p:spPr>
        <p:txBody>
          <a:bodyPr anchor="t">
            <a:noAutofit/>
          </a:bodyPr>
          <a:lstStyle/>
          <a:p>
            <a:pPr algn="r"/>
            <a:r>
              <a:rPr lang="en-ZA" sz="4000" dirty="0" err="1" smtClean="0"/>
              <a:t>Strofe</a:t>
            </a:r>
            <a:r>
              <a:rPr lang="en-ZA" sz="4000" dirty="0" smtClean="0"/>
              <a:t> 1</a:t>
            </a:r>
            <a:endParaRPr lang="en-ZA" sz="4000" dirty="0"/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" y="28885"/>
            <a:ext cx="1943100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5076056" y="3300148"/>
            <a:ext cx="1440160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6732240" y="3300148"/>
            <a:ext cx="2232248" cy="57288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b="1" dirty="0" err="1" smtClean="0">
                <a:solidFill>
                  <a:schemeClr val="bg1"/>
                </a:solidFill>
              </a:rPr>
              <a:t>Alliterasie</a:t>
            </a:r>
            <a:endParaRPr lang="en-ZA" b="1" dirty="0">
              <a:solidFill>
                <a:schemeClr val="bg1"/>
              </a:solidFill>
            </a:endParaRPr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 flipH="1" flipV="1">
            <a:off x="6516216" y="3300148"/>
            <a:ext cx="216024" cy="286441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422" y="2119709"/>
            <a:ext cx="110490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934" y="2619003"/>
            <a:ext cx="12858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422" y="3276985"/>
            <a:ext cx="43624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422" y="3876442"/>
            <a:ext cx="17335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916" y="4400740"/>
            <a:ext cx="282892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669" y="5013176"/>
            <a:ext cx="3810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669" y="5589240"/>
            <a:ext cx="497205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2771800" y="2276872"/>
            <a:ext cx="1872208" cy="5040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5" name="Rounded Rectangle 24"/>
          <p:cNvSpPr/>
          <p:nvPr/>
        </p:nvSpPr>
        <p:spPr>
          <a:xfrm>
            <a:off x="3419872" y="3368974"/>
            <a:ext cx="1872208" cy="5040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6" name="Rectangle 25"/>
          <p:cNvSpPr/>
          <p:nvPr/>
        </p:nvSpPr>
        <p:spPr>
          <a:xfrm>
            <a:off x="6732240" y="836712"/>
            <a:ext cx="1872208" cy="14401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b="1" dirty="0" err="1" smtClean="0"/>
              <a:t>Herhaling</a:t>
            </a:r>
            <a:r>
              <a:rPr lang="en-ZA" dirty="0" smtClean="0"/>
              <a:t>:  </a:t>
            </a:r>
            <a:r>
              <a:rPr lang="en-ZA" dirty="0" err="1" smtClean="0"/>
              <a:t>vooropgestelde</a:t>
            </a:r>
            <a:r>
              <a:rPr lang="en-ZA" dirty="0" smtClean="0"/>
              <a:t> </a:t>
            </a:r>
            <a:r>
              <a:rPr lang="en-ZA" dirty="0" err="1" smtClean="0"/>
              <a:t>idees</a:t>
            </a:r>
            <a:r>
              <a:rPr lang="en-ZA" dirty="0" smtClean="0"/>
              <a:t> </a:t>
            </a:r>
            <a:r>
              <a:rPr lang="en-ZA" dirty="0" err="1" smtClean="0"/>
              <a:t>oor</a:t>
            </a:r>
            <a:r>
              <a:rPr lang="en-ZA" dirty="0" smtClean="0"/>
              <a:t> </a:t>
            </a:r>
            <a:r>
              <a:rPr lang="en-ZA" dirty="0" err="1" smtClean="0"/>
              <a:t>wie</a:t>
            </a:r>
            <a:r>
              <a:rPr lang="en-ZA" dirty="0" smtClean="0"/>
              <a:t> die </a:t>
            </a:r>
            <a:r>
              <a:rPr lang="en-ZA" dirty="0" err="1" smtClean="0"/>
              <a:t>digter</a:t>
            </a:r>
            <a:r>
              <a:rPr lang="en-ZA" dirty="0" smtClean="0"/>
              <a:t> is.</a:t>
            </a:r>
            <a:endParaRPr lang="en-ZA" dirty="0"/>
          </a:p>
        </p:txBody>
      </p:sp>
      <p:cxnSp>
        <p:nvCxnSpPr>
          <p:cNvPr id="27" name="Straight Arrow Connector 26"/>
          <p:cNvCxnSpPr>
            <a:stCxn id="26" idx="1"/>
            <a:endCxn id="24" idx="3"/>
          </p:cNvCxnSpPr>
          <p:nvPr/>
        </p:nvCxnSpPr>
        <p:spPr>
          <a:xfrm flipH="1">
            <a:off x="4644008" y="1556792"/>
            <a:ext cx="2088232" cy="9721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6" idx="1"/>
            <a:endCxn id="25" idx="0"/>
          </p:cNvCxnSpPr>
          <p:nvPr/>
        </p:nvCxnSpPr>
        <p:spPr>
          <a:xfrm flipH="1">
            <a:off x="4355976" y="1556792"/>
            <a:ext cx="2376264" cy="18121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1" name="Content Placeholder 5"/>
          <p:cNvSpPr txBox="1">
            <a:spLocks/>
          </p:cNvSpPr>
          <p:nvPr/>
        </p:nvSpPr>
        <p:spPr>
          <a:xfrm>
            <a:off x="1968324" y="1600200"/>
            <a:ext cx="71756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4863" indent="-804863">
              <a:buFont typeface="+mj-lt"/>
              <a:buAutoNum type="arabicPeriod"/>
            </a:pPr>
            <a:r>
              <a:rPr lang="en-ZA" b="1" smtClean="0"/>
              <a:t>Die poet</a:t>
            </a:r>
          </a:p>
          <a:p>
            <a:pPr marL="804863" indent="-804863">
              <a:buFont typeface="+mj-lt"/>
              <a:buAutoNum type="arabicPeriod"/>
            </a:pPr>
            <a:r>
              <a:rPr lang="en-ZA" b="1" smtClean="0"/>
              <a:t>Wie’s hy?</a:t>
            </a:r>
          </a:p>
          <a:p>
            <a:pPr marL="804863" indent="-804863">
              <a:buFont typeface="+mj-lt"/>
              <a:buAutoNum type="arabicPeriod"/>
            </a:pPr>
            <a:r>
              <a:rPr lang="en-ZA" b="1" smtClean="0"/>
              <a:t>Djulle het so </a:t>
            </a:r>
            <a:r>
              <a:rPr lang="en-ZA" b="1" smtClean="0">
                <a:solidFill>
                  <a:srgbClr val="FFFF00"/>
                </a:solidFill>
              </a:rPr>
              <a:t>b</a:t>
            </a:r>
            <a:r>
              <a:rPr lang="en-ZA" b="1" smtClean="0"/>
              <a:t>aie </a:t>
            </a:r>
            <a:r>
              <a:rPr lang="en-ZA" b="1" smtClean="0">
                <a:solidFill>
                  <a:srgbClr val="FFFF00"/>
                </a:solidFill>
              </a:rPr>
              <a:t>b</a:t>
            </a:r>
            <a:r>
              <a:rPr lang="en-ZA" b="1" smtClean="0"/>
              <a:t>ek oorie poet,</a:t>
            </a:r>
          </a:p>
          <a:p>
            <a:pPr marL="804863" indent="-804863">
              <a:buFont typeface="+mj-lt"/>
              <a:buAutoNum type="arabicPeriod"/>
            </a:pPr>
            <a:r>
              <a:rPr lang="en-ZA" b="1" smtClean="0"/>
              <a:t>Ma wie’s hy?</a:t>
            </a:r>
          </a:p>
          <a:p>
            <a:pPr marL="804863" indent="-804863">
              <a:buFont typeface="+mj-lt"/>
              <a:buAutoNum type="arabicPeriod"/>
            </a:pPr>
            <a:r>
              <a:rPr lang="en-ZA" b="1" smtClean="0"/>
              <a:t>Is hy rêrag soes djulle dink</a:t>
            </a:r>
          </a:p>
          <a:p>
            <a:pPr marL="804863" indent="-804863">
              <a:buFont typeface="+mj-lt"/>
              <a:buAutoNum type="arabicPeriod"/>
            </a:pPr>
            <a:r>
              <a:rPr lang="en-ZA" b="1" smtClean="0"/>
              <a:t>Die ou moerie pen ennie ink</a:t>
            </a:r>
          </a:p>
          <a:p>
            <a:pPr marL="804863" indent="-804863">
              <a:buFont typeface="+mj-lt"/>
              <a:buAutoNum type="arabicPeriod"/>
            </a:pPr>
            <a:r>
              <a:rPr lang="en-ZA" b="1" smtClean="0"/>
              <a:t>wat in sy study sit en poems dink?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4541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4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648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Wie’s hy?</vt:lpstr>
      <vt:lpstr>Context of poem</vt:lpstr>
      <vt:lpstr>Titel: Wie’s hy?</vt:lpstr>
      <vt:lpstr>Wat sien ek wanneer ek na die gedig kyk?</vt:lpstr>
      <vt:lpstr>Wat sien ek wanneer ek na die gedig kyk?</vt:lpstr>
      <vt:lpstr>PowerPoint Presentation</vt:lpstr>
      <vt:lpstr>Wat sien ek wanneer ek na die gedig kyk?</vt:lpstr>
      <vt:lpstr>PowerPoint Presentation</vt:lpstr>
      <vt:lpstr>Strofe 1</vt:lpstr>
      <vt:lpstr>Strofe 2</vt:lpstr>
      <vt:lpstr>“djúlle” word beklemtoon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Marelize</dc:creator>
  <cp:lastModifiedBy>Marelize</cp:lastModifiedBy>
  <cp:revision>55</cp:revision>
  <dcterms:created xsi:type="dcterms:W3CDTF">2010-12-28T17:08:56Z</dcterms:created>
  <dcterms:modified xsi:type="dcterms:W3CDTF">2011-05-10T17:57:43Z</dcterms:modified>
</cp:coreProperties>
</file>